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Lst>
  <p:notesMasterIdLst>
    <p:notesMasterId r:id="rId37"/>
  </p:notesMasterIdLst>
  <p:handoutMasterIdLst>
    <p:handoutMasterId r:id="rId38"/>
  </p:handoutMasterIdLst>
  <p:sldIdLst>
    <p:sldId id="1861" r:id="rId2"/>
    <p:sldId id="2076138892" r:id="rId3"/>
    <p:sldId id="4373" r:id="rId4"/>
    <p:sldId id="1727" r:id="rId5"/>
    <p:sldId id="2076138898" r:id="rId6"/>
    <p:sldId id="2134806169" r:id="rId7"/>
    <p:sldId id="2134806171" r:id="rId8"/>
    <p:sldId id="2134806172" r:id="rId9"/>
    <p:sldId id="2076137654" r:id="rId10"/>
    <p:sldId id="2076137655" r:id="rId11"/>
    <p:sldId id="2076137656" r:id="rId12"/>
    <p:sldId id="2134806173" r:id="rId13"/>
    <p:sldId id="2076138890" r:id="rId14"/>
    <p:sldId id="2134806174" r:id="rId15"/>
    <p:sldId id="1853" r:id="rId16"/>
    <p:sldId id="336" r:id="rId17"/>
    <p:sldId id="2069" r:id="rId18"/>
    <p:sldId id="2120" r:id="rId19"/>
    <p:sldId id="2121" r:id="rId20"/>
    <p:sldId id="2122" r:id="rId21"/>
    <p:sldId id="11640" r:id="rId22"/>
    <p:sldId id="2247" r:id="rId23"/>
    <p:sldId id="2076138887" r:id="rId24"/>
    <p:sldId id="2076137724" r:id="rId25"/>
    <p:sldId id="2076137725" r:id="rId26"/>
    <p:sldId id="2076138885" r:id="rId27"/>
    <p:sldId id="2076137668" r:id="rId28"/>
    <p:sldId id="2076137669" r:id="rId29"/>
    <p:sldId id="2076138886" r:id="rId30"/>
    <p:sldId id="2076138893" r:id="rId31"/>
    <p:sldId id="2076137718" r:id="rId32"/>
    <p:sldId id="2076138891" r:id="rId33"/>
    <p:sldId id="2076137658" r:id="rId34"/>
    <p:sldId id="2076138884" r:id="rId35"/>
    <p:sldId id="4312"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1"/>
            <p14:sldId id="2076138892"/>
            <p14:sldId id="4373"/>
            <p14:sldId id="1727"/>
            <p14:sldId id="2076138898"/>
            <p14:sldId id="2134806169"/>
            <p14:sldId id="2134806171"/>
            <p14:sldId id="2134806172"/>
            <p14:sldId id="2076137654"/>
            <p14:sldId id="2076137655"/>
            <p14:sldId id="2076137656"/>
            <p14:sldId id="2134806173"/>
            <p14:sldId id="2076138890"/>
            <p14:sldId id="2134806174"/>
            <p14:sldId id="1853"/>
            <p14:sldId id="336"/>
            <p14:sldId id="2069"/>
            <p14:sldId id="2120"/>
            <p14:sldId id="2121"/>
            <p14:sldId id="2122"/>
            <p14:sldId id="11640"/>
            <p14:sldId id="2247"/>
            <p14:sldId id="2076138887"/>
            <p14:sldId id="2076137724"/>
            <p14:sldId id="2076137725"/>
            <p14:sldId id="2076138885"/>
            <p14:sldId id="2076137668"/>
            <p14:sldId id="2076137669"/>
            <p14:sldId id="2076138886"/>
            <p14:sldId id="2076138893"/>
            <p14:sldId id="2076137718"/>
            <p14:sldId id="2076138891"/>
            <p14:sldId id="2076137658"/>
            <p14:sldId id="2076138884"/>
            <p14:sldId id="4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4" autoAdjust="0"/>
    <p:restoredTop sz="79613" autoAdjust="0"/>
  </p:normalViewPr>
  <p:slideViewPr>
    <p:cSldViewPr snapToGrid="0">
      <p:cViewPr varScale="1">
        <p:scale>
          <a:sx n="111" d="100"/>
          <a:sy n="111" d="100"/>
        </p:scale>
        <p:origin x="78" y="900"/>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1F38CE-9CCA-4A35-9BA2-4F398A253377}" type="datetime8">
              <a:rPr lang="en-US" smtClean="0">
                <a:latin typeface="Segoe UI" pitchFamily="34" charset="0"/>
              </a:rPr>
              <a:t>11/14/2022 1:43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71B7B6A-B270-4DF8-BA9D-F36C59E065D4}" type="datetime8">
              <a:rPr lang="en-US" smtClean="0"/>
              <a:t>11/14/2022 1:42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B94350E-3793-4558-8AC0-1FB9BF9AACC5}" type="datetime8">
              <a:rPr lang="en-US" smtClean="0"/>
              <a:t>11/14/2022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11/14/2022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28627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1D6FA89-5125-4AEE-99C2-8A7327C605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998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2FA395-4F39-4CF9-B988-C2037363A19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1:46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A35EDC5-B7BE-4B22-AB73-1D2C43849FD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1922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11/14/2022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93026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11/14/2022</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1438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11/14/2022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63524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0AD810-3E49-4CBD-8229-D9A6713AB052}" type="datetime8">
              <a:rPr lang="en-US" smtClean="0"/>
              <a:t>11/14/2022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9044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EB00A17-D1A1-4C63-983E-B88A47C82B32}" type="datetime8">
              <a:rPr lang="en-US" smtClean="0"/>
              <a:t>11/14/2022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429966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11/14/2022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11/14/2022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11/14/2022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11/14/2022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78156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82FAF3C-B8E4-4B0F-AAB9-E0D047C9298D}" type="datetime8">
              <a:rPr lang="en-US" smtClean="0"/>
              <a:t>11/14/2022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740023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045890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EB68239-8EE2-4476-92DB-CE19E8D496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11/14/2022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explains what an Identity platform provides to an application. This primary is proving tokens to apps to accomplish 2 tasks. Authenticate the user to the app and authorize the app to call an API (resource). </a:t>
            </a:r>
          </a:p>
          <a:p>
            <a:r>
              <a:rPr lang="en-US"/>
              <a:t>Outside if these 2 core tasks, an Identity platform provides:</a:t>
            </a:r>
          </a:p>
          <a:p>
            <a:r>
              <a:rPr lang="en-US"/>
              <a:t>directory data to the app, ours enables the app to build on all of Microsoft 365 as well.</a:t>
            </a:r>
          </a:p>
          <a:p>
            <a:r>
              <a:rPr lang="en-US"/>
              <a:t>The ability to inform the app of Movers/leavers/joiners through provisioning</a:t>
            </a:r>
          </a:p>
          <a:p>
            <a:r>
              <a:rPr lang="en-US"/>
              <a:t>The ability for developers to have their identity verified so speed adoption of the 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1:44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2215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31740">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latin typeface="Segoe UI" pitchFamily="34" charset="0"/>
              </a:rPr>
              <a:pPr defTabSz="931740">
                <a:defRPr/>
              </a:pPr>
              <a:t>11/14/2022 1:42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latin typeface="Segoe UI" pitchFamily="34" charset="0"/>
              </a:rPr>
              <a:pPr defTabSz="931740">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1639569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31740">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latin typeface="Segoe UI" pitchFamily="34" charset="0"/>
              </a:rPr>
              <a:pPr defTabSz="931740">
                <a:defRPr/>
              </a:pPr>
              <a:t>11/14/2022 1:42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latin typeface="Segoe UI" pitchFamily="34" charset="0"/>
              </a:rPr>
              <a:pPr defTabSz="931740">
                <a:defRPr/>
              </a:pPr>
              <a:t>6</a:t>
            </a:fld>
            <a:endParaRPr lang="en-US">
              <a:solidFill>
                <a:prstClr val="black"/>
              </a:solidFill>
              <a:latin typeface="Segoe UI" pitchFamily="34" charset="0"/>
            </a:endParaRPr>
          </a:p>
        </p:txBody>
      </p:sp>
    </p:spTree>
    <p:extLst>
      <p:ext uri="{BB962C8B-B14F-4D97-AF65-F5344CB8AC3E}">
        <p14:creationId xmlns:p14="http://schemas.microsoft.com/office/powerpoint/2010/main" val="162669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Key elements that apps need to build on Microsoft identity platform to enable Microsoft Zero Trust</a:t>
            </a:r>
          </a:p>
          <a:p>
            <a:endParaRPr lang="en-US" dirty="0"/>
          </a:p>
          <a:p>
            <a:pPr marL="228600" indent="-228600">
              <a:buAutoNum type="arabicParenR"/>
            </a:pPr>
            <a:r>
              <a:rPr lang="en-US" dirty="0"/>
              <a:t>Azure AD Conditional Access – no additional work required above building on Microsoft identity platform</a:t>
            </a:r>
          </a:p>
          <a:p>
            <a:pPr marL="228600" indent="-228600">
              <a:buAutoNum type="arabicParenR"/>
            </a:pPr>
            <a:r>
              <a:rPr lang="en-US" dirty="0"/>
              <a:t>Resources are protected with Azure AD – Protect your APIs with Azure AD. See protecting APIs session. This is needed so that Azure AD can apply Conditional Access to your resources</a:t>
            </a:r>
          </a:p>
          <a:p>
            <a:pPr marL="228600" indent="-228600">
              <a:buAutoNum type="arabicParenR"/>
            </a:pPr>
            <a:r>
              <a:rPr lang="en-US" dirty="0"/>
              <a:t>Device health and security – Use auth brokers for public clients whenever possible.</a:t>
            </a:r>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11/14/2022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3935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dirty="0"/>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994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11/14/2022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4360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11/14/2022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17068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
        <p:nvSpPr>
          <p:cNvPr id="46" name="Rectangle 45">
            <a:extLst>
              <a:ext uri="{FF2B5EF4-FFF2-40B4-BE49-F238E27FC236}">
                <a16:creationId xmlns:a16="http://schemas.microsoft.com/office/drawing/2014/main" id="{AE125243-504B-41DD-AC50-9C060F56F611}"/>
              </a:ext>
            </a:extLst>
          </p:cNvPr>
          <p:cNvSpPr/>
          <p:nvPr userDrawn="1"/>
        </p:nvSpPr>
        <p:spPr bwMode="white">
          <a:xfrm>
            <a:off x="627536" y="4375664"/>
            <a:ext cx="3057052" cy="902811"/>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Oct 9</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 11</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London, UK</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11/14/2022</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33811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395657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11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284655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9516545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7218036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29" r:id="rId19"/>
    <p:sldLayoutId id="2147484730" r:id="rId20"/>
    <p:sldLayoutId id="2147484732" r:id="rId21"/>
    <p:sldLayoutId id="2147484733" r:id="rId22"/>
    <p:sldLayoutId id="2147484735" r:id="rId23"/>
    <p:sldLayoutId id="2147484738" r:id="rId24"/>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login.microsoftonline.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hyperlink" Target="https://login.microsoftonline.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23.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AzureAD/microsoft-authentication-library-for-js/tree/dev/lib/msal-browser" TargetMode="External"/><Relationship Id="rId3" Type="http://schemas.openxmlformats.org/officeDocument/2006/relationships/hyperlink" Target="https://github.com/AzureAD/microsoft-authentication-library-for-android" TargetMode="External"/><Relationship Id="rId7" Type="http://schemas.openxmlformats.org/officeDocument/2006/relationships/hyperlink" Target="https://github.com/AzureAD/microsoft-authentication-library-for-java" TargetMode="External"/><Relationship Id="rId12" Type="http://schemas.openxmlformats.org/officeDocument/2006/relationships/hyperlink" Target="https://github.com/AzureAD/microsoft-authentication-library-for-js/tree/dev/lib/msal-react" TargetMode="External"/><Relationship Id="rId2" Type="http://schemas.openxmlformats.org/officeDocument/2006/relationships/hyperlink" Target="https://docs.microsoft.com/en-us/azure/active-directory/develop/msal-overview#languages-and-frameworks" TargetMode="External"/><Relationship Id="rId1" Type="http://schemas.openxmlformats.org/officeDocument/2006/relationships/slideLayout" Target="../slideLayouts/slideLayout20.xml"/><Relationship Id="rId6" Type="http://schemas.openxmlformats.org/officeDocument/2006/relationships/hyperlink" Target="https://github.com/AzureAD/microsoft-authentication-library-for-go" TargetMode="External"/><Relationship Id="rId11" Type="http://schemas.openxmlformats.org/officeDocument/2006/relationships/hyperlink" Target="https://github.com/AzureAD/microsoft-authentication-library-for-python" TargetMode="External"/><Relationship Id="rId5" Type="http://schemas.openxmlformats.org/officeDocument/2006/relationships/hyperlink" Target="https://github.com/AzureAD/microsoft-authentication-library-for-objc" TargetMode="External"/><Relationship Id="rId10" Type="http://schemas.openxmlformats.org/officeDocument/2006/relationships/hyperlink" Target="https://github.com/AzureAD/microsoft-authentication-library-for-js/tree/dev/lib/msal-node" TargetMode="External"/><Relationship Id="rId4" Type="http://schemas.openxmlformats.org/officeDocument/2006/relationships/hyperlink" Target="https://github.com/AzureAD/microsoft-authentication-library-for-js/tree/dev/lib/msal-angular" TargetMode="External"/><Relationship Id="rId9" Type="http://schemas.openxmlformats.org/officeDocument/2006/relationships/hyperlink" Target="https://github.com/AzureAD/microsoft-authentication-library-for-dotne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simplecloud.info/"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hyperlink" Target="http://aka.ms/SCI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3.png"/><Relationship Id="rId18" Type="http://schemas.openxmlformats.org/officeDocument/2006/relationships/image" Target="../media/image38.emf"/><Relationship Id="rId3" Type="http://schemas.openxmlformats.org/officeDocument/2006/relationships/image" Target="../media/image17.png"/><Relationship Id="rId21" Type="http://schemas.openxmlformats.org/officeDocument/2006/relationships/image" Target="../media/image41.png"/><Relationship Id="rId7" Type="http://schemas.openxmlformats.org/officeDocument/2006/relationships/image" Target="../media/image18.png"/><Relationship Id="rId12" Type="http://schemas.openxmlformats.org/officeDocument/2006/relationships/image" Target="../media/image32.png"/><Relationship Id="rId17" Type="http://schemas.openxmlformats.org/officeDocument/2006/relationships/image" Target="../media/image37.emf"/><Relationship Id="rId25" Type="http://schemas.openxmlformats.org/officeDocument/2006/relationships/image" Target="../media/image45.svg"/><Relationship Id="rId2" Type="http://schemas.openxmlformats.org/officeDocument/2006/relationships/notesSlide" Target="../notesSlides/notesSlide19.xml"/><Relationship Id="rId16" Type="http://schemas.openxmlformats.org/officeDocument/2006/relationships/image" Target="../media/image36.emf"/><Relationship Id="rId20"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1.png"/><Relationship Id="rId24" Type="http://schemas.openxmlformats.org/officeDocument/2006/relationships/image" Target="../media/image44.png"/><Relationship Id="rId5" Type="http://schemas.microsoft.com/office/2007/relationships/hdphoto" Target="../media/hdphoto1.wdp"/><Relationship Id="rId15" Type="http://schemas.openxmlformats.org/officeDocument/2006/relationships/image" Target="../media/image35.emf"/><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7.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0.emf"/><Relationship Id="rId1" Type="http://schemas.openxmlformats.org/officeDocument/2006/relationships/slideLayout" Target="../slideLayouts/slideLayout3.xml"/><Relationship Id="rId4" Type="http://schemas.openxmlformats.org/officeDocument/2006/relationships/image" Target="../media/image52.svg"/></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2.sv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0.emf"/><Relationship Id="rId1" Type="http://schemas.openxmlformats.org/officeDocument/2006/relationships/slideLayout" Target="../slideLayouts/slideLayout3.xml"/><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n-us/learn/modules/getting-started-identity/"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a:t>Microsoft identity platform Overview</a:t>
            </a:r>
          </a:p>
        </p:txBody>
      </p:sp>
      <p:sp>
        <p:nvSpPr>
          <p:cNvPr id="4" name="Text Placeholder 3">
            <a:extLst>
              <a:ext uri="{FF2B5EF4-FFF2-40B4-BE49-F238E27FC236}">
                <a16:creationId xmlns:a16="http://schemas.microsoft.com/office/drawing/2014/main" id="{D9CEBD82-695A-474B-A62F-8A7DD421172D}"/>
              </a:ext>
            </a:extLst>
          </p:cNvPr>
          <p:cNvSpPr>
            <a:spLocks noGrp="1"/>
          </p:cNvSpPr>
          <p:nvPr>
            <p:ph type="body" sz="quarter" idx="12"/>
          </p:nvPr>
        </p:nvSpPr>
        <p:spPr>
          <a:xfrm>
            <a:off x="582040" y="3962400"/>
            <a:ext cx="6158871" cy="615553"/>
          </a:xfrm>
        </p:spPr>
        <p:txBody>
          <a:bodyPr/>
          <a:lstStyle/>
          <a:p>
            <a:r>
              <a:rPr lang="en-US" dirty="0"/>
              <a:t>We will start at 4 minutes after the hour (or half hour)</a:t>
            </a:r>
          </a:p>
        </p:txBody>
      </p:sp>
      <p:sp>
        <p:nvSpPr>
          <p:cNvPr id="2" name="TextBox 1">
            <a:extLst>
              <a:ext uri="{FF2B5EF4-FFF2-40B4-BE49-F238E27FC236}">
                <a16:creationId xmlns:a16="http://schemas.microsoft.com/office/drawing/2014/main" id="{73DC95E7-D35F-495C-997F-EE2870D31259}"/>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a:t>
            </a:fld>
            <a:endParaRPr lang="en-US" sz="2000" err="1">
              <a:gradFill>
                <a:gsLst>
                  <a:gs pos="2917">
                    <a:schemeClr val="tx1"/>
                  </a:gs>
                  <a:gs pos="30000">
                    <a:schemeClr val="tx1"/>
                  </a:gs>
                </a:gsLst>
                <a:lin ang="5400000" scaled="0"/>
              </a:gradFill>
            </a:endParaRPr>
          </a:p>
        </p:txBody>
      </p:sp>
      <p:sp>
        <p:nvSpPr>
          <p:cNvPr id="7" name="Text Placeholder 6">
            <a:extLst>
              <a:ext uri="{FF2B5EF4-FFF2-40B4-BE49-F238E27FC236}">
                <a16:creationId xmlns:a16="http://schemas.microsoft.com/office/drawing/2014/main" id="{798BD3E6-4D7A-4831-A0F4-3F8FF0A4337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3"/>
              </a:rPr>
              <a:t>https://login.microsoftonline.com</a:t>
            </a:r>
            <a:r>
              <a:rPr lang="en-US"/>
              <a:t> required</a:t>
            </a:r>
          </a:p>
          <a:p>
            <a:endParaRPr lang="en-US"/>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24729" y="1761814"/>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10</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65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11</a:t>
            </a:fld>
            <a:endParaRPr lang="en-US" sz="200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1DB69FE2-C408-478C-9C9D-7D207DEE55F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719451" y="4518751"/>
            <a:ext cx="1484409" cy="1484406"/>
          </a:xfrm>
          <a:prstGeom prst="ellipse">
            <a:avLst/>
          </a:prstGeom>
        </p:spPr>
      </p:pic>
      <p:pic>
        <p:nvPicPr>
          <p:cNvPr id="6" name="Picture 5">
            <a:extLst>
              <a:ext uri="{FF2B5EF4-FFF2-40B4-BE49-F238E27FC236}">
                <a16:creationId xmlns:a16="http://schemas.microsoft.com/office/drawing/2014/main" id="{0B2F9965-8605-401B-A07B-BC2771CC230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0625" y="4515945"/>
            <a:ext cx="1487212" cy="1487212"/>
          </a:xfrm>
          <a:prstGeom prst="ellipse">
            <a:avLst/>
          </a:prstGeom>
        </p:spPr>
      </p:pic>
      <p:pic>
        <p:nvPicPr>
          <p:cNvPr id="7" name="Picture 6">
            <a:extLst>
              <a:ext uri="{FF2B5EF4-FFF2-40B4-BE49-F238E27FC236}">
                <a16:creationId xmlns:a16="http://schemas.microsoft.com/office/drawing/2014/main" id="{7EEB7872-027F-4F3F-B35E-37976891BAB7}"/>
              </a:ext>
            </a:extLst>
          </p:cNvPr>
          <p:cNvPicPr>
            <a:picLocks noChangeAspect="1"/>
          </p:cNvPicPr>
          <p:nvPr/>
        </p:nvPicPr>
        <p:blipFill>
          <a:blip r:embed="rId5"/>
          <a:stretch>
            <a:fillRect/>
          </a:stretch>
        </p:blipFill>
        <p:spPr>
          <a:xfrm>
            <a:off x="4266888" y="4833789"/>
            <a:ext cx="3933542" cy="759489"/>
          </a:xfrm>
          <a:prstGeom prst="rect">
            <a:avLst/>
          </a:prstGeom>
        </p:spPr>
      </p:pic>
      <p:sp>
        <p:nvSpPr>
          <p:cNvPr id="8" name="TextBox 7">
            <a:extLst>
              <a:ext uri="{FF2B5EF4-FFF2-40B4-BE49-F238E27FC236}">
                <a16:creationId xmlns:a16="http://schemas.microsoft.com/office/drawing/2014/main" id="{5AA092CD-BBEC-4C21-9E8B-FD07CCE4E853}"/>
              </a:ext>
            </a:extLst>
          </p:cNvPr>
          <p:cNvSpPr txBox="1"/>
          <p:nvPr/>
        </p:nvSpPr>
        <p:spPr>
          <a:xfrm>
            <a:off x="8585860" y="4922239"/>
            <a:ext cx="3606140" cy="615553"/>
          </a:xfrm>
          <a:prstGeom prst="rect">
            <a:avLst/>
          </a:prstGeom>
          <a:noFill/>
        </p:spPr>
        <p:txBody>
          <a:bodyPr wrap="square" lIns="0" tIns="0" rIns="0" bIns="0" rtlCol="0">
            <a:spAutoFit/>
          </a:bodyPr>
          <a:lstStyle/>
          <a:p>
            <a:pPr algn="l"/>
            <a:r>
              <a:rPr lang="en-US" sz="4000">
                <a:gradFill>
                  <a:gsLst>
                    <a:gs pos="2917">
                      <a:schemeClr val="tx1"/>
                    </a:gs>
                    <a:gs pos="30000">
                      <a:schemeClr val="tx1"/>
                    </a:gs>
                  </a:gsLst>
                  <a:lin ang="5400000" scaled="0"/>
                </a:gradFill>
              </a:rPr>
              <a:t>WS-Federation</a:t>
            </a:r>
          </a:p>
        </p:txBody>
      </p:sp>
      <p:grpSp>
        <p:nvGrpSpPr>
          <p:cNvPr id="12" name="Group 11">
            <a:extLst>
              <a:ext uri="{FF2B5EF4-FFF2-40B4-BE49-F238E27FC236}">
                <a16:creationId xmlns:a16="http://schemas.microsoft.com/office/drawing/2014/main" id="{AA271BF3-95FD-47A5-8D20-B27C822A7D06}"/>
              </a:ext>
            </a:extLst>
          </p:cNvPr>
          <p:cNvGrpSpPr/>
          <p:nvPr/>
        </p:nvGrpSpPr>
        <p:grpSpPr>
          <a:xfrm>
            <a:off x="424729" y="1761814"/>
            <a:ext cx="3878468" cy="2240613"/>
            <a:chOff x="4426431" y="1990592"/>
            <a:chExt cx="2642911" cy="1765416"/>
          </a:xfrm>
        </p:grpSpPr>
        <p:sp>
          <p:nvSpPr>
            <p:cNvPr id="13" name="Cloud">
              <a:extLst>
                <a:ext uri="{FF2B5EF4-FFF2-40B4-BE49-F238E27FC236}">
                  <a16:creationId xmlns:a16="http://schemas.microsoft.com/office/drawing/2014/main" id="{FF1842D1-766C-4E5E-9538-32EBC03B0738}"/>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6CA2CEBE-CFBA-49F5-B060-005FA9DB2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5" name="Text Placeholder 2">
            <a:extLst>
              <a:ext uri="{FF2B5EF4-FFF2-40B4-BE49-F238E27FC236}">
                <a16:creationId xmlns:a16="http://schemas.microsoft.com/office/drawing/2014/main" id="{FB766FE1-EC3A-4BAE-AF68-3B415798C064}"/>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7"/>
              </a:rPr>
              <a:t>https://login.microsoftonline.com</a:t>
            </a:r>
            <a:r>
              <a:rPr lang="en-US"/>
              <a:t> required</a:t>
            </a:r>
          </a:p>
          <a:p>
            <a:endParaRPr lang="en-US"/>
          </a:p>
        </p:txBody>
      </p:sp>
    </p:spTree>
    <p:extLst>
      <p:ext uri="{BB962C8B-B14F-4D97-AF65-F5344CB8AC3E}">
        <p14:creationId xmlns:p14="http://schemas.microsoft.com/office/powerpoint/2010/main" val="164358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3" y="471055"/>
            <a:ext cx="10515600" cy="854508"/>
          </a:xfrm>
        </p:spPr>
        <p:txBody>
          <a:bodyPr/>
          <a:lstStyle/>
          <a:p>
            <a:r>
              <a:rPr lang="en-US"/>
              <a:t>Protocols do not guarantee security, Developers do</a:t>
            </a:r>
          </a:p>
        </p:txBody>
      </p:sp>
      <p:sp>
        <p:nvSpPr>
          <p:cNvPr id="5" name="Content Placeholder 2"/>
          <p:cNvSpPr txBox="1">
            <a:spLocks/>
          </p:cNvSpPr>
          <p:nvPr/>
        </p:nvSpPr>
        <p:spPr>
          <a:xfrm>
            <a:off x="256903" y="1442493"/>
            <a:ext cx="11640571" cy="494445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Modern protocols have flaws and limitations: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replay to client (implicit Grant) – Nonce, recommended only in limited scenarios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replay to server – Timestamps, session IDs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caching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lifetimes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Lack of access to health and security details of the device</a:t>
            </a:r>
          </a:p>
          <a:p>
            <a:pPr marL="457200" marR="0" lvl="1" indent="0" algn="l" defTabSz="914400" rtl="0" eaLnBrk="1" fontAlgn="auto" latinLnBrk="0" hangingPunct="1">
              <a:lnSpc>
                <a:spcPct val="90000"/>
              </a:lnSpc>
              <a:spcBef>
                <a:spcPts val="500"/>
              </a:spcBef>
              <a:spcAft>
                <a:spcPts val="0"/>
              </a:spcAft>
              <a:buClrTx/>
              <a:buSz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Microsoft Libraries (MSAL) best choice when using Microsoft identity platform. Use MSAL as a first choice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If MSAL is not available for your platform: make sure your developers are using a well-maintained  library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If you do choose to implement the protocol, be aware of the large investment required to properly implement the protocol and the recommendations and to limitations of capabilities.</a:t>
            </a:r>
          </a:p>
        </p:txBody>
      </p:sp>
    </p:spTree>
    <p:extLst>
      <p:ext uri="{BB962C8B-B14F-4D97-AF65-F5344CB8AC3E}">
        <p14:creationId xmlns:p14="http://schemas.microsoft.com/office/powerpoint/2010/main" val="3774714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C0618C-0649-4525-B8CF-4C92C718C440}"/>
              </a:ext>
            </a:extLst>
          </p:cNvPr>
          <p:cNvSpPr>
            <a:spLocks noGrp="1"/>
          </p:cNvSpPr>
          <p:nvPr>
            <p:ph type="title"/>
          </p:nvPr>
        </p:nvSpPr>
        <p:spPr/>
        <p:txBody>
          <a:bodyPr/>
          <a:lstStyle/>
          <a:p>
            <a:r>
              <a:rPr lang="en-US" dirty="0"/>
              <a:t>Microsoft Authentication Libraries (MSAL)</a:t>
            </a:r>
          </a:p>
        </p:txBody>
      </p:sp>
      <p:sp>
        <p:nvSpPr>
          <p:cNvPr id="2" name="TextBox 1">
            <a:extLst>
              <a:ext uri="{FF2B5EF4-FFF2-40B4-BE49-F238E27FC236}">
                <a16:creationId xmlns:a16="http://schemas.microsoft.com/office/drawing/2014/main" id="{56C16808-1D70-49A7-9DF0-48336CC5EFB9}"/>
              </a:ext>
            </a:extLst>
          </p:cNvPr>
          <p:cNvSpPr txBox="1"/>
          <p:nvPr/>
        </p:nvSpPr>
        <p:spPr>
          <a:xfrm>
            <a:off x="426424" y="6308503"/>
            <a:ext cx="10898068" cy="307777"/>
          </a:xfrm>
          <a:prstGeom prst="rect">
            <a:avLst/>
          </a:prstGeom>
          <a:noFill/>
        </p:spPr>
        <p:txBody>
          <a:bodyPr wrap="square" lIns="0" tIns="0" rIns="0" bIns="0" rtlCol="0">
            <a:spAutoFit/>
          </a:bodyPr>
          <a:lstStyle/>
          <a:p>
            <a:pPr algn="l"/>
            <a:r>
              <a:rPr lang="en-US" sz="2000" dirty="0">
                <a:hlinkClick r:id="rId2"/>
              </a:rPr>
              <a:t>Learn about MSAL - Microsoft identity platform | Microsoft Docs</a:t>
            </a:r>
            <a:endParaRPr lang="en-US" sz="2000" dirty="0">
              <a:gradFill>
                <a:gsLst>
                  <a:gs pos="2917">
                    <a:schemeClr val="tx1"/>
                  </a:gs>
                  <a:gs pos="30000">
                    <a:schemeClr val="tx1"/>
                  </a:gs>
                </a:gsLst>
                <a:lin ang="5400000" scaled="0"/>
              </a:gradFill>
            </a:endParaRPr>
          </a:p>
        </p:txBody>
      </p:sp>
      <p:graphicFrame>
        <p:nvGraphicFramePr>
          <p:cNvPr id="5" name="Table 4">
            <a:extLst>
              <a:ext uri="{FF2B5EF4-FFF2-40B4-BE49-F238E27FC236}">
                <a16:creationId xmlns:a16="http://schemas.microsoft.com/office/drawing/2014/main" id="{AAE4FB7E-FE13-40D7-AC1F-B3E058CBA8C2}"/>
              </a:ext>
            </a:extLst>
          </p:cNvPr>
          <p:cNvGraphicFramePr/>
          <p:nvPr>
            <p:extLst>
              <p:ext uri="{D42A27DB-BD31-4B8C-83A1-F6EECF244321}">
                <p14:modId xmlns:p14="http://schemas.microsoft.com/office/powerpoint/2010/main" val="3091409772"/>
              </p:ext>
            </p:extLst>
          </p:nvPr>
        </p:nvGraphicFramePr>
        <p:xfrm>
          <a:off x="232117" y="1334165"/>
          <a:ext cx="11823895" cy="3814610"/>
        </p:xfrm>
        <a:graphic>
          <a:graphicData uri="http://schemas.openxmlformats.org/drawingml/2006/table">
            <a:tbl>
              <a:tblPr>
                <a:tableStyleId>{5C22544A-7EE6-4342-B048-85BDC9FD1C3A}</a:tableStyleId>
              </a:tblPr>
              <a:tblGrid>
                <a:gridCol w="2757268">
                  <a:extLst>
                    <a:ext uri="{9D8B030D-6E8A-4147-A177-3AD203B41FA5}">
                      <a16:colId xmlns:a16="http://schemas.microsoft.com/office/drawing/2014/main" val="2408799135"/>
                    </a:ext>
                  </a:extLst>
                </a:gridCol>
                <a:gridCol w="9066627">
                  <a:extLst>
                    <a:ext uri="{9D8B030D-6E8A-4147-A177-3AD203B41FA5}">
                      <a16:colId xmlns:a16="http://schemas.microsoft.com/office/drawing/2014/main" val="1981695435"/>
                    </a:ext>
                  </a:extLst>
                </a:gridCol>
              </a:tblGrid>
              <a:tr h="301718">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10976817"/>
                  </a:ext>
                </a:extLst>
              </a:tr>
              <a:tr h="301718">
                <a:tc>
                  <a:txBody>
                    <a:bodyPr/>
                    <a:lstStyle/>
                    <a:p>
                      <a:pPr algn="l" rtl="0" fontAlgn="t">
                        <a:spcBef>
                          <a:spcPts val="0"/>
                        </a:spcBef>
                        <a:spcAft>
                          <a:spcPts val="0"/>
                        </a:spcAft>
                      </a:pPr>
                      <a:r>
                        <a:rPr lang="en-US" sz="1800" u="sng" strike="noStrike">
                          <a:effectLst/>
                          <a:hlinkClick r:id="rId3"/>
                        </a:rPr>
                        <a:t>MSAL for Android</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Android</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571578225"/>
                  </a:ext>
                </a:extLst>
              </a:tr>
              <a:tr h="397636">
                <a:tc>
                  <a:txBody>
                    <a:bodyPr/>
                    <a:lstStyle/>
                    <a:p>
                      <a:pPr algn="l" rtl="0" fontAlgn="t">
                        <a:spcBef>
                          <a:spcPts val="0"/>
                        </a:spcBef>
                        <a:spcAft>
                          <a:spcPts val="0"/>
                        </a:spcAft>
                      </a:pPr>
                      <a:r>
                        <a:rPr lang="en-US" sz="1800" u="sng" strike="noStrike" dirty="0">
                          <a:effectLst/>
                          <a:hlinkClick r:id="rId4"/>
                        </a:rPr>
                        <a:t>MSAL Angular</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Single-page apps with Angular and Angular.js frameworks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213408866"/>
                  </a:ext>
                </a:extLst>
              </a:tr>
              <a:tr h="301718">
                <a:tc>
                  <a:txBody>
                    <a:bodyPr/>
                    <a:lstStyle/>
                    <a:p>
                      <a:pPr algn="l" rtl="0" fontAlgn="t">
                        <a:spcBef>
                          <a:spcPts val="0"/>
                        </a:spcBef>
                        <a:spcAft>
                          <a:spcPts val="0"/>
                        </a:spcAft>
                      </a:pPr>
                      <a:r>
                        <a:rPr lang="en-US" sz="1800" u="sng" strike="noStrike">
                          <a:effectLst/>
                          <a:hlinkClick r:id="rId5"/>
                        </a:rPr>
                        <a:t>MSAL for iOS and macOS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iOS and macOS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211196086"/>
                  </a:ext>
                </a:extLst>
              </a:tr>
              <a:tr h="301718">
                <a:tc>
                  <a:txBody>
                    <a:bodyPr/>
                    <a:lstStyle/>
                    <a:p>
                      <a:pPr algn="l" rtl="0" fontAlgn="t">
                        <a:spcBef>
                          <a:spcPts val="0"/>
                        </a:spcBef>
                        <a:spcAft>
                          <a:spcPts val="0"/>
                        </a:spcAft>
                      </a:pPr>
                      <a:r>
                        <a:rPr lang="en-US" sz="1800" u="sng" strike="noStrike">
                          <a:effectLst/>
                          <a:hlinkClick r:id="rId6"/>
                        </a:rPr>
                        <a:t>MSAL Go (Preview)</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674332669"/>
                  </a:ext>
                </a:extLst>
              </a:tr>
              <a:tr h="301718">
                <a:tc>
                  <a:txBody>
                    <a:bodyPr/>
                    <a:lstStyle/>
                    <a:p>
                      <a:pPr algn="l" rtl="0" fontAlgn="t">
                        <a:spcBef>
                          <a:spcPts val="0"/>
                        </a:spcBef>
                        <a:spcAft>
                          <a:spcPts val="0"/>
                        </a:spcAft>
                      </a:pPr>
                      <a:r>
                        <a:rPr lang="en-US" sz="1800" u="sng" strike="noStrike">
                          <a:effectLst/>
                          <a:hlinkClick r:id="rId7"/>
                        </a:rPr>
                        <a:t>MSAL Java</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459795906"/>
                  </a:ext>
                </a:extLst>
              </a:tr>
              <a:tr h="380222">
                <a:tc>
                  <a:txBody>
                    <a:bodyPr/>
                    <a:lstStyle/>
                    <a:p>
                      <a:pPr algn="l" rtl="0" fontAlgn="t">
                        <a:spcBef>
                          <a:spcPts val="0"/>
                        </a:spcBef>
                        <a:spcAft>
                          <a:spcPts val="0"/>
                        </a:spcAft>
                      </a:pPr>
                      <a:r>
                        <a:rPr lang="en-US" sz="1800" u="sng" strike="noStrike">
                          <a:effectLst/>
                          <a:hlinkClick r:id="rId8"/>
                        </a:rPr>
                        <a:t>MSAL.js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JavaScript/TypeScript frameworks such as Vue.js, Ember.js, or Durandal.js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184941799"/>
                  </a:ext>
                </a:extLst>
              </a:tr>
              <a:tr h="423849">
                <a:tc>
                  <a:txBody>
                    <a:bodyPr/>
                    <a:lstStyle/>
                    <a:p>
                      <a:pPr algn="l" rtl="0" fontAlgn="t">
                        <a:spcBef>
                          <a:spcPts val="0"/>
                        </a:spcBef>
                        <a:spcAft>
                          <a:spcPts val="0"/>
                        </a:spcAft>
                      </a:pPr>
                      <a:r>
                        <a:rPr lang="en-US" sz="1800" u="sng" strike="noStrike" dirty="0">
                          <a:effectLst/>
                          <a:hlinkClick r:id="rId9"/>
                        </a:rPr>
                        <a:t>MSAL.NET</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.NET Framework, .NET Core, Xamarin Android, Xamarin iOS, Universal Windows Platform</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025509694"/>
                  </a:ext>
                </a:extLst>
              </a:tr>
              <a:tr h="457200">
                <a:tc>
                  <a:txBody>
                    <a:bodyPr/>
                    <a:lstStyle/>
                    <a:p>
                      <a:pPr algn="l" rtl="0" fontAlgn="t">
                        <a:spcBef>
                          <a:spcPts val="0"/>
                        </a:spcBef>
                        <a:spcAft>
                          <a:spcPts val="0"/>
                        </a:spcAft>
                      </a:pPr>
                      <a:r>
                        <a:rPr lang="en-US" sz="1800" u="sng" strike="noStrike" dirty="0">
                          <a:effectLst/>
                          <a:hlinkClick r:id="rId10"/>
                        </a:rPr>
                        <a:t>MSAL Node</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Web apps with Express, desktop apps with Electron, Cross-platform console apps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3438314575"/>
                  </a:ext>
                </a:extLst>
              </a:tr>
              <a:tr h="301718">
                <a:tc>
                  <a:txBody>
                    <a:bodyPr/>
                    <a:lstStyle/>
                    <a:p>
                      <a:pPr algn="l" rtl="0" fontAlgn="t">
                        <a:spcBef>
                          <a:spcPts val="0"/>
                        </a:spcBef>
                        <a:spcAft>
                          <a:spcPts val="0"/>
                        </a:spcAft>
                      </a:pPr>
                      <a:r>
                        <a:rPr lang="en-US" sz="1800" u="sng" strike="noStrike">
                          <a:effectLst/>
                          <a:hlinkClick r:id="rId11"/>
                        </a:rPr>
                        <a:t>MSAL Python</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253723956"/>
                  </a:ext>
                </a:extLst>
              </a:tr>
              <a:tr h="345395">
                <a:tc>
                  <a:txBody>
                    <a:bodyPr/>
                    <a:lstStyle/>
                    <a:p>
                      <a:pPr algn="l" rtl="0" fontAlgn="t">
                        <a:spcBef>
                          <a:spcPts val="0"/>
                        </a:spcBef>
                        <a:spcAft>
                          <a:spcPts val="0"/>
                        </a:spcAft>
                      </a:pPr>
                      <a:r>
                        <a:rPr lang="en-US" sz="1800" u="sng" strike="noStrike">
                          <a:effectLst/>
                          <a:hlinkClick r:id="rId12"/>
                        </a:rPr>
                        <a:t>MSAL React</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Single-page apps with React and React-based libraries (Next.js, Gatsby.js)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915192461"/>
                  </a:ext>
                </a:extLst>
              </a:tr>
            </a:tbl>
          </a:graphicData>
        </a:graphic>
      </p:graphicFrame>
    </p:spTree>
    <p:extLst>
      <p:ext uri="{BB962C8B-B14F-4D97-AF65-F5344CB8AC3E}">
        <p14:creationId xmlns:p14="http://schemas.microsoft.com/office/powerpoint/2010/main" val="28503981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588263" y="457200"/>
            <a:ext cx="11018520" cy="984885"/>
          </a:xfrm>
        </p:spPr>
        <p:txBody>
          <a:bodyPr>
            <a:normAutofit/>
          </a:bodyPr>
          <a:lstStyle/>
          <a:p>
            <a:r>
              <a:rPr lang="en-US"/>
              <a:t>Fast and simple integration</a:t>
            </a:r>
            <a:br>
              <a:rPr lang="en-US"/>
            </a:br>
            <a:r>
              <a:rPr lang="en-US" sz="2800">
                <a:solidFill>
                  <a:schemeClr val="accent1"/>
                </a:solidFill>
              </a:rPr>
              <a:t>Authentication libraries</a:t>
            </a:r>
            <a:endParaRPr lang="en-US"/>
          </a:p>
        </p:txBody>
      </p:sp>
      <p:sp>
        <p:nvSpPr>
          <p:cNvPr id="34" name="Text Placeholder 33">
            <a:extLst>
              <a:ext uri="{FF2B5EF4-FFF2-40B4-BE49-F238E27FC236}">
                <a16:creationId xmlns:a16="http://schemas.microsoft.com/office/drawing/2014/main" id="{1C9C419B-A002-413B-BA53-2E67E4E66085}"/>
              </a:ext>
            </a:extLst>
          </p:cNvPr>
          <p:cNvSpPr>
            <a:spLocks noGrp="1"/>
          </p:cNvSpPr>
          <p:nvPr>
            <p:ph type="body" sz="quarter" idx="10"/>
          </p:nvPr>
        </p:nvSpPr>
        <p:spPr>
          <a:xfrm>
            <a:off x="584199" y="1780381"/>
            <a:ext cx="11364646" cy="4493538"/>
          </a:xfrm>
        </p:spPr>
        <p:txBody>
          <a:bodyPr/>
          <a:lstStyle/>
          <a:p>
            <a:r>
              <a:rPr lang="en-US" dirty="0"/>
              <a:t>Secure access to users and data made simple</a:t>
            </a:r>
          </a:p>
          <a:p>
            <a:pPr lvl="1"/>
            <a:r>
              <a:rPr lang="en-US" dirty="0"/>
              <a:t>Microsoft’s (Microsoft Graph, other APIs)</a:t>
            </a:r>
          </a:p>
          <a:p>
            <a:pPr lvl="1"/>
            <a:r>
              <a:rPr lang="en-US" dirty="0"/>
              <a:t>Your own APIs</a:t>
            </a:r>
          </a:p>
          <a:p>
            <a:r>
              <a:rPr lang="en-US" dirty="0"/>
              <a:t>MSAL - best in class auth libs</a:t>
            </a:r>
          </a:p>
          <a:p>
            <a:pPr lvl="1"/>
            <a:r>
              <a:rPr lang="en-US" dirty="0"/>
              <a:t>Reach any audience</a:t>
            </a:r>
          </a:p>
          <a:p>
            <a:pPr lvl="1"/>
            <a:r>
              <a:rPr lang="en-US" dirty="0"/>
              <a:t>Follows Microsoft Security Development Lifecycle</a:t>
            </a:r>
          </a:p>
          <a:p>
            <a:r>
              <a:rPr lang="en-US" dirty="0"/>
              <a:t>Goes beyond being a protocol library</a:t>
            </a:r>
          </a:p>
          <a:p>
            <a:pPr lvl="1"/>
            <a:r>
              <a:rPr lang="en-US" dirty="0"/>
              <a:t>Handles the protocol details without requiring code by developer. For example, the mechanics of token refresh</a:t>
            </a:r>
          </a:p>
          <a:p>
            <a:pPr lvl="1"/>
            <a:r>
              <a:rPr lang="en-US" dirty="0"/>
              <a:t>Microsoft Continuous Access Evaluation and Proactive token refresh (details later)</a:t>
            </a:r>
          </a:p>
          <a:p>
            <a:pPr lvl="1"/>
            <a:r>
              <a:rPr lang="en-US" dirty="0"/>
              <a:t>Enables app to use Auth Brokers (details later)</a:t>
            </a:r>
          </a:p>
        </p:txBody>
      </p:sp>
    </p:spTree>
    <p:extLst>
      <p:ext uri="{BB962C8B-B14F-4D97-AF65-F5344CB8AC3E}">
        <p14:creationId xmlns:p14="http://schemas.microsoft.com/office/powerpoint/2010/main" val="33329001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automatic user provisioning?</a:t>
            </a:r>
          </a:p>
        </p:txBody>
      </p:sp>
      <p:sp>
        <p:nvSpPr>
          <p:cNvPr id="6" name="Text Placeholder 5"/>
          <p:cNvSpPr>
            <a:spLocks noGrp="1"/>
          </p:cNvSpPr>
          <p:nvPr>
            <p:ph type="body" sz="quarter" idx="10"/>
          </p:nvPr>
        </p:nvSpPr>
        <p:spPr>
          <a:xfrm>
            <a:off x="104070" y="1194193"/>
            <a:ext cx="4992024" cy="4633851"/>
          </a:xfrm>
        </p:spPr>
        <p:txBody>
          <a:bodyPr/>
          <a:lstStyle/>
          <a:p>
            <a:pPr marL="457200" indent="-457200" fontAlgn="base">
              <a:buFont typeface="Arial" panose="020B0604020202020204" pitchFamily="34" charset="0"/>
              <a:buChar char="•"/>
            </a:pPr>
            <a:r>
              <a:rPr lang="en-US" sz="2600">
                <a:latin typeface="+mn-lt"/>
              </a:rPr>
              <a:t>Allows IT admins to automate the creation, maintenance and removal of user identities in one or more target identity stores.</a:t>
            </a:r>
          </a:p>
          <a:p>
            <a:pPr marL="457200" indent="-457200" fontAlgn="base">
              <a:buFont typeface="Arial" panose="020B0604020202020204" pitchFamily="34" charset="0"/>
              <a:buChar char="•"/>
            </a:pPr>
            <a:r>
              <a:rPr lang="en-US" sz="2600">
                <a:latin typeface="+mn-lt"/>
              </a:rPr>
              <a:t>These actions are based on changes to users/groups in Azure AD or HR profiles.</a:t>
            </a:r>
          </a:p>
          <a:p>
            <a:pPr marL="457200" indent="-457200" fontAlgn="base">
              <a:buFont typeface="Arial" panose="020B0604020202020204" pitchFamily="34" charset="0"/>
              <a:buChar char="•"/>
            </a:pPr>
            <a:r>
              <a:rPr lang="en-US" sz="2600">
                <a:latin typeface="+mn-lt"/>
              </a:rPr>
              <a:t>Also called “Joiner-Mover-Leaver” scenarios</a:t>
            </a:r>
          </a:p>
          <a:p>
            <a:pPr fontAlgn="base"/>
            <a:endParaRPr lang="en-US">
              <a:latin typeface="+mn-lt"/>
            </a:endParaRPr>
          </a:p>
        </p:txBody>
      </p:sp>
      <p:sp>
        <p:nvSpPr>
          <p:cNvPr id="5" name="TextBox 4">
            <a:extLst>
              <a:ext uri="{FF2B5EF4-FFF2-40B4-BE49-F238E27FC236}">
                <a16:creationId xmlns:a16="http://schemas.microsoft.com/office/drawing/2014/main" id="{03E613A9-D755-4E29-B5CD-ECEE5047DB2E}"/>
              </a:ext>
            </a:extLst>
          </p:cNvPr>
          <p:cNvSpPr txBox="1"/>
          <p:nvPr/>
        </p:nvSpPr>
        <p:spPr>
          <a:xfrm>
            <a:off x="5447786" y="1759227"/>
            <a:ext cx="2943179" cy="4692102"/>
          </a:xfrm>
          <a:prstGeom prst="rect">
            <a:avLst/>
          </a:prstGeom>
          <a:solidFill>
            <a:srgbClr val="0078D7"/>
          </a:solidFill>
        </p:spPr>
        <p:txBody>
          <a:bodyPr wrap="square" lIns="179259" tIns="143407" rIns="179259" bIns="143407" rtlCol="0">
            <a:spAutoFit/>
          </a:bodyPr>
          <a:lstStyle/>
          <a:p>
            <a:pPr defTabSz="896386">
              <a:lnSpc>
                <a:spcPct val="90000"/>
              </a:lnSpc>
              <a:spcAft>
                <a:spcPts val="588"/>
              </a:spcAft>
              <a:defRPr/>
            </a:pPr>
            <a:r>
              <a:rPr lang="en-US" sz="1176" b="1" kern="0">
                <a:solidFill>
                  <a:schemeClr val="bg1"/>
                </a:solidFill>
              </a:rPr>
              <a:t>User Profile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Legal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Preferred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User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Custom Attribute(s)</a:t>
            </a:r>
          </a:p>
          <a:p>
            <a:pPr defTabSz="896386">
              <a:lnSpc>
                <a:spcPct val="90000"/>
              </a:lnSpc>
              <a:spcAft>
                <a:spcPts val="588"/>
              </a:spcAft>
              <a:defRPr/>
            </a:pPr>
            <a:r>
              <a:rPr lang="en-US" sz="1176" b="1" kern="0">
                <a:solidFill>
                  <a:schemeClr val="bg1"/>
                </a:solidFill>
              </a:rPr>
              <a:t>Job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Worker Type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Employee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Position Info</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Business Title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 Address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Manager</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Company/Division/Department</a:t>
            </a:r>
          </a:p>
          <a:p>
            <a:pPr defTabSz="896386">
              <a:lnSpc>
                <a:spcPct val="90000"/>
              </a:lnSpc>
              <a:spcAft>
                <a:spcPts val="588"/>
              </a:spcAft>
              <a:defRPr/>
            </a:pPr>
            <a:r>
              <a:rPr lang="en-US" sz="1176" b="1" kern="0">
                <a:solidFill>
                  <a:schemeClr val="bg1"/>
                </a:solidFill>
              </a:rPr>
              <a:t>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Hire Date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First Day of Work</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Effective 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Last Day of Work</a:t>
            </a:r>
          </a:p>
        </p:txBody>
      </p:sp>
      <p:sp>
        <p:nvSpPr>
          <p:cNvPr id="7" name="Freeform 9">
            <a:extLst>
              <a:ext uri="{FF2B5EF4-FFF2-40B4-BE49-F238E27FC236}">
                <a16:creationId xmlns:a16="http://schemas.microsoft.com/office/drawing/2014/main" id="{3C48DAB4-A9D1-4CAE-8B31-1A6470E31E57}"/>
              </a:ext>
            </a:extLst>
          </p:cNvPr>
          <p:cNvSpPr>
            <a:spLocks/>
          </p:cNvSpPr>
          <p:nvPr/>
        </p:nvSpPr>
        <p:spPr bwMode="auto">
          <a:xfrm>
            <a:off x="8916886" y="2689569"/>
            <a:ext cx="2490705" cy="1478862"/>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accent1">
              <a:lumMod val="60000"/>
              <a:lumOff val="40000"/>
            </a:schemeClr>
          </a:solidFill>
          <a:ln>
            <a:noFill/>
          </a:ln>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505050"/>
              </a:solidFill>
              <a:latin typeface="Segoe UI"/>
            </a:endParaRPr>
          </a:p>
        </p:txBody>
      </p:sp>
      <p:sp>
        <p:nvSpPr>
          <p:cNvPr id="8" name="Right Arrow 1">
            <a:extLst>
              <a:ext uri="{FF2B5EF4-FFF2-40B4-BE49-F238E27FC236}">
                <a16:creationId xmlns:a16="http://schemas.microsoft.com/office/drawing/2014/main" id="{B097E053-AA8F-4206-8426-70776DCA4FE8}"/>
              </a:ext>
            </a:extLst>
          </p:cNvPr>
          <p:cNvSpPr/>
          <p:nvPr/>
        </p:nvSpPr>
        <p:spPr bwMode="auto">
          <a:xfrm>
            <a:off x="7996462" y="3124949"/>
            <a:ext cx="1178301" cy="727492"/>
          </a:xfrm>
          <a:prstGeom prst="rightArrow">
            <a:avLst/>
          </a:prstGeom>
          <a:solidFill>
            <a:srgbClr val="FF8C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chemeClr val="tx1">
                  <a:lumMod val="50000"/>
                </a:schemeClr>
              </a:solidFill>
            </a:endParaRPr>
          </a:p>
        </p:txBody>
      </p:sp>
      <p:sp>
        <p:nvSpPr>
          <p:cNvPr id="9" name="Rectangle 8">
            <a:extLst>
              <a:ext uri="{FF2B5EF4-FFF2-40B4-BE49-F238E27FC236}">
                <a16:creationId xmlns:a16="http://schemas.microsoft.com/office/drawing/2014/main" id="{0FD88FEB-BDAB-42DB-9018-48690B2CBCC5}"/>
              </a:ext>
            </a:extLst>
          </p:cNvPr>
          <p:cNvSpPr/>
          <p:nvPr/>
        </p:nvSpPr>
        <p:spPr bwMode="auto">
          <a:xfrm>
            <a:off x="5447786" y="1194193"/>
            <a:ext cx="2943179" cy="5960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HR Data</a:t>
            </a:r>
          </a:p>
        </p:txBody>
      </p:sp>
      <p:sp>
        <p:nvSpPr>
          <p:cNvPr id="10" name="TextBox 9">
            <a:extLst>
              <a:ext uri="{FF2B5EF4-FFF2-40B4-BE49-F238E27FC236}">
                <a16:creationId xmlns:a16="http://schemas.microsoft.com/office/drawing/2014/main" id="{D7294E5F-9012-4D6C-A8B8-EEA078A04DBF}"/>
              </a:ext>
            </a:extLst>
          </p:cNvPr>
          <p:cNvSpPr txBox="1"/>
          <p:nvPr/>
        </p:nvSpPr>
        <p:spPr>
          <a:xfrm>
            <a:off x="8883555" y="3296447"/>
            <a:ext cx="2518292"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a:gradFill>
                  <a:gsLst>
                    <a:gs pos="2917">
                      <a:schemeClr val="tx1"/>
                    </a:gs>
                    <a:gs pos="30000">
                      <a:schemeClr val="tx1"/>
                    </a:gs>
                  </a:gsLst>
                  <a:lin ang="5400000" scaled="0"/>
                </a:gradFill>
              </a:rPr>
              <a:t>AD, Azure AD and SaaS apps</a:t>
            </a:r>
          </a:p>
        </p:txBody>
      </p:sp>
    </p:spTree>
    <p:extLst>
      <p:ext uri="{BB962C8B-B14F-4D97-AF65-F5344CB8AC3E}">
        <p14:creationId xmlns:p14="http://schemas.microsoft.com/office/powerpoint/2010/main" val="35629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5305" y="1127980"/>
            <a:ext cx="10992439" cy="6076768"/>
          </a:xfrm>
        </p:spPr>
        <p:txBody>
          <a:bodyPr vert="horz" lIns="91440" tIns="45720" rIns="91440" bIns="45720" rtlCol="0" anchor="t">
            <a:normAutofit/>
          </a:bodyPr>
          <a:lstStyle/>
          <a:p>
            <a:pPr marL="0" lvl="1"/>
            <a:r>
              <a:rPr lang="en-US" sz="2600">
                <a:cs typeface="Segoe UI Light" panose="020B0502040204020203" pitchFamily="34" charset="0"/>
              </a:rPr>
              <a:t>SCIM is an emerging standardized protocol and schema for managing users and groups. More info: </a:t>
            </a:r>
            <a:r>
              <a:rPr lang="en-US" sz="2600">
                <a:solidFill>
                  <a:srgbClr val="0070C0"/>
                </a:solidFill>
                <a:cs typeface="Segoe UI Light" panose="020B0502040204020203" pitchFamily="34" charset="0"/>
                <a:hlinkClick r:id="rId3">
                  <a:extLst>
                    <a:ext uri="{A12FA001-AC4F-418D-AE19-62706E023703}">
                      <ahyp:hlinkClr xmlns:ahyp="http://schemas.microsoft.com/office/drawing/2018/hyperlinkcolor" val="tx"/>
                    </a:ext>
                  </a:extLst>
                </a:hlinkClick>
              </a:rPr>
              <a:t>http://www.simplecloud.info/</a:t>
            </a:r>
            <a:endParaRPr lang="en-US" sz="2600">
              <a:cs typeface="Segoe UI Light" panose="020B0502040204020203" pitchFamily="34" charset="0"/>
            </a:endParaRPr>
          </a:p>
          <a:p>
            <a:pPr marL="0" lvl="1"/>
            <a:endParaRPr lang="en-US" sz="2600">
              <a:cs typeface="Segoe UI Light" panose="020B0502040204020203" pitchFamily="34" charset="0"/>
            </a:endParaRPr>
          </a:p>
          <a:p>
            <a:r>
              <a:rPr lang="en-US" sz="2600">
                <a:latin typeface="+mn-lt"/>
                <a:cs typeface="Segoe UI Light" panose="020B0502040204020203" pitchFamily="34" charset="0"/>
              </a:rPr>
              <a:t>Experienced growth of adoption in 2015-2016 among popular SaaS apps like Workplace by Facebook, Slack, and </a:t>
            </a:r>
            <a:r>
              <a:rPr lang="en-US" sz="2600" err="1">
                <a:latin typeface="+mn-lt"/>
                <a:cs typeface="Segoe UI Light" panose="020B0502040204020203" pitchFamily="34" charset="0"/>
              </a:rPr>
              <a:t>Github</a:t>
            </a:r>
            <a:endParaRPr lang="en-US" sz="2600">
              <a:latin typeface="+mn-lt"/>
              <a:cs typeface="Segoe UI Light" panose="020B0502040204020203" pitchFamily="34" charset="0"/>
            </a:endParaRPr>
          </a:p>
          <a:p>
            <a:endParaRPr lang="en-US" sz="2600">
              <a:latin typeface="+mn-lt"/>
              <a:cs typeface="Segoe UI Light" panose="020B0502040204020203" pitchFamily="34" charset="0"/>
            </a:endParaRPr>
          </a:p>
          <a:p>
            <a:r>
              <a:rPr lang="en-US" sz="2600">
                <a:latin typeface="+mn-lt"/>
                <a:cs typeface="Segoe UI Light" panose="020B0502040204020203" pitchFamily="34" charset="0"/>
              </a:rPr>
              <a:t>Many of our pre-integrated connectors in the app gallery happen to use SCIM</a:t>
            </a:r>
            <a:br>
              <a:rPr lang="en-US" sz="2600">
                <a:latin typeface="+mn-lt"/>
                <a:cs typeface="Segoe UI Light" panose="020B0502040204020203" pitchFamily="34" charset="0"/>
              </a:rPr>
            </a:br>
            <a:endParaRPr lang="en-US" sz="2600">
              <a:latin typeface="+mn-lt"/>
              <a:cs typeface="Segoe UI Light" panose="020B0502040204020203" pitchFamily="34" charset="0"/>
            </a:endParaRPr>
          </a:p>
          <a:p>
            <a:pPr marL="280035" lvl="1" indent="-280035"/>
            <a:r>
              <a:rPr lang="en-US" sz="2600">
                <a:cs typeface="Segoe UI Light" panose="020B0502040204020203" pitchFamily="34" charset="0"/>
              </a:rPr>
              <a:t>We also have a generic connector for non-gallery and custom apps that implement SCIM 2.0.</a:t>
            </a:r>
            <a:r>
              <a:rPr lang="en-US" sz="2600">
                <a:ea typeface="+mj-lt"/>
                <a:cs typeface="Segoe UI Light" panose="020B0502040204020203" pitchFamily="34" charset="0"/>
              </a:rPr>
              <a:t> More info: </a:t>
            </a:r>
            <a:r>
              <a:rPr lang="en-US" sz="2600">
                <a:ea typeface="+mj-lt"/>
                <a:cs typeface="Segoe UI Light" panose="020B0502040204020203" pitchFamily="34" charset="0"/>
                <a:hlinkClick r:id="rId4"/>
              </a:rPr>
              <a:t>http://aka.ms/SCIM</a:t>
            </a:r>
            <a:r>
              <a:rPr lang="en-US" sz="2600">
                <a:cs typeface="Segoe UI Light" panose="020B0502040204020203" pitchFamily="34" charset="0"/>
              </a:rPr>
              <a:t>  </a:t>
            </a:r>
          </a:p>
          <a:p>
            <a:pPr marL="0" lvl="1" indent="0">
              <a:buNone/>
            </a:pPr>
            <a:endParaRPr lang="en-US">
              <a:cs typeface="Segoe UI Light" panose="020B0502040204020203" pitchFamily="34" charset="0"/>
            </a:endParaRPr>
          </a:p>
        </p:txBody>
      </p:sp>
      <p:sp>
        <p:nvSpPr>
          <p:cNvPr id="17" name="Title 16"/>
          <p:cNvSpPr>
            <a:spLocks noGrp="1"/>
          </p:cNvSpPr>
          <p:nvPr>
            <p:ph type="title"/>
          </p:nvPr>
        </p:nvSpPr>
        <p:spPr/>
        <p:txBody>
          <a:bodyPr/>
          <a:lstStyle/>
          <a:p>
            <a:r>
              <a:rPr lang="en-US"/>
              <a:t>What is SCIM?</a:t>
            </a:r>
          </a:p>
        </p:txBody>
      </p:sp>
    </p:spTree>
    <p:extLst>
      <p:ext uri="{BB962C8B-B14F-4D97-AF65-F5344CB8AC3E}">
        <p14:creationId xmlns:p14="http://schemas.microsoft.com/office/powerpoint/2010/main" val="2322319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we hear from customers</a:t>
            </a:r>
          </a:p>
        </p:txBody>
      </p:sp>
      <p:sp>
        <p:nvSpPr>
          <p:cNvPr id="6" name="Text Placeholder 5"/>
          <p:cNvSpPr>
            <a:spLocks noGrp="1"/>
          </p:cNvSpPr>
          <p:nvPr>
            <p:ph type="body" sz="quarter" idx="10"/>
          </p:nvPr>
        </p:nvSpPr>
        <p:spPr>
          <a:xfrm>
            <a:off x="586390" y="1434370"/>
            <a:ext cx="11018520" cy="3533275"/>
          </a:xfrm>
        </p:spPr>
        <p:txBody>
          <a:bodyPr/>
          <a:lstStyle/>
          <a:p>
            <a:r>
              <a:rPr lang="en-US"/>
              <a:t>Increased</a:t>
            </a:r>
            <a:r>
              <a:rPr lang="en-US" b="1"/>
              <a:t> </a:t>
            </a:r>
            <a:r>
              <a:rPr lang="en-US" b="1">
                <a:solidFill>
                  <a:schemeClr val="accent1"/>
                </a:solidFill>
                <a:latin typeface="+mj-lt"/>
              </a:rPr>
              <a:t>visibility and control</a:t>
            </a:r>
          </a:p>
          <a:p>
            <a:endParaRPr lang="en-US"/>
          </a:p>
          <a:p>
            <a:r>
              <a:rPr lang="en-US" b="1">
                <a:solidFill>
                  <a:schemeClr val="accent1"/>
                </a:solidFill>
                <a:latin typeface="+mj-lt"/>
              </a:rPr>
              <a:t>More proactive </a:t>
            </a:r>
            <a:r>
              <a:rPr lang="en-US"/>
              <a:t>decisions, </a:t>
            </a:r>
            <a:r>
              <a:rPr lang="en-US" b="1">
                <a:solidFill>
                  <a:schemeClr val="accent1"/>
                </a:solidFill>
                <a:latin typeface="+mj-lt"/>
              </a:rPr>
              <a:t>easier</a:t>
            </a:r>
            <a:r>
              <a:rPr lang="en-US"/>
              <a:t> reactive ones</a:t>
            </a:r>
          </a:p>
          <a:p>
            <a:endParaRPr lang="en-US"/>
          </a:p>
          <a:p>
            <a:r>
              <a:rPr lang="en-US"/>
              <a:t>Systems should </a:t>
            </a:r>
            <a:r>
              <a:rPr lang="en-US" b="1">
                <a:solidFill>
                  <a:schemeClr val="accent1"/>
                </a:solidFill>
                <a:latin typeface="+mj-lt"/>
              </a:rPr>
              <a:t>keep data safe </a:t>
            </a:r>
            <a:r>
              <a:rPr lang="en-US"/>
              <a:t>and </a:t>
            </a:r>
            <a:r>
              <a:rPr lang="en-US" b="1">
                <a:solidFill>
                  <a:schemeClr val="accent1"/>
                </a:solidFill>
                <a:latin typeface="+mj-lt"/>
              </a:rPr>
              <a:t>reduce decision burden</a:t>
            </a:r>
          </a:p>
          <a:p>
            <a:endParaRPr lang="en-US" b="1"/>
          </a:p>
          <a:p>
            <a:r>
              <a:rPr lang="en-US" b="1">
                <a:solidFill>
                  <a:schemeClr val="accent1"/>
                </a:solidFill>
                <a:latin typeface="+mj-lt"/>
              </a:rPr>
              <a:t>Accelerated app adoption </a:t>
            </a:r>
            <a:r>
              <a:rPr lang="en-US"/>
              <a:t>for trustworthy developers</a:t>
            </a:r>
          </a:p>
        </p:txBody>
      </p:sp>
    </p:spTree>
    <p:extLst>
      <p:ext uri="{BB962C8B-B14F-4D97-AF65-F5344CB8AC3E}">
        <p14:creationId xmlns:p14="http://schemas.microsoft.com/office/powerpoint/2010/main" val="24544190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a Microsoft program login saying Permissions requested and highlighting Contoso">
            <a:extLst>
              <a:ext uri="{FF2B5EF4-FFF2-40B4-BE49-F238E27FC236}">
                <a16:creationId xmlns:a16="http://schemas.microsoft.com/office/drawing/2014/main" id="{390FFE60-2582-4586-A593-FC4A6F95E63D}"/>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sp>
        <p:nvSpPr>
          <p:cNvPr id="2" name="Rectangle 1">
            <a:extLst>
              <a:ext uri="{FF2B5EF4-FFF2-40B4-BE49-F238E27FC236}">
                <a16:creationId xmlns:a16="http://schemas.microsoft.com/office/drawing/2014/main" id="{2F5A8E20-BAC9-4B39-803F-71D0127D308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26695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of a Microsoft program login saying Permissions requested and highlighting Publisher: Contoso, verified">
            <a:extLst>
              <a:ext uri="{FF2B5EF4-FFF2-40B4-BE49-F238E27FC236}">
                <a16:creationId xmlns:a16="http://schemas.microsoft.com/office/drawing/2014/main" id="{83796D7A-D553-4E5C-B490-A3B6A0E4FBDF}"/>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AA54E79-FB9D-406F-BD63-DE09D581CDA0}"/>
              </a:ext>
              <a:ext uri="{C183D7F6-B498-43B3-948B-1728B52AA6E4}">
                <adec:decorative xmlns:adec="http://schemas.microsoft.com/office/drawing/2017/decorative" val="1"/>
              </a:ext>
            </a:extLst>
          </p:cNvPr>
          <p:cNvPicPr>
            <a:picLocks noChangeAspect="1"/>
          </p:cNvPicPr>
          <p:nvPr/>
        </p:nvPicPr>
        <p:blipFill rotWithShape="1">
          <a:blip r:embed="rId4"/>
          <a:srcRect l="1093" t="38087" r="1232" b="15007"/>
          <a:stretch/>
        </p:blipFill>
        <p:spPr>
          <a:xfrm>
            <a:off x="4084321" y="2870201"/>
            <a:ext cx="4023359" cy="2292349"/>
          </a:xfrm>
          <a:prstGeom prst="rect">
            <a:avLst/>
          </a:prstGeom>
          <a:ln>
            <a:noFill/>
          </a:ln>
        </p:spPr>
      </p:pic>
      <p:sp>
        <p:nvSpPr>
          <p:cNvPr id="9" name="Rectangle 8">
            <a:extLst>
              <a:ext uri="{FF2B5EF4-FFF2-40B4-BE49-F238E27FC236}">
                <a16:creationId xmlns:a16="http://schemas.microsoft.com/office/drawing/2014/main" id="{BC0E6CF6-32E9-477A-8F50-7CCD67D4541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84D6E38-A027-4146-B5BB-A263F2D733C6}"/>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6028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a Microsoft program login saying Permissions requested for Apple Inc. and highlighting Publisher: Apple Inc., verified">
            <a:extLst>
              <a:ext uri="{FF2B5EF4-FFF2-40B4-BE49-F238E27FC236}">
                <a16:creationId xmlns:a16="http://schemas.microsoft.com/office/drawing/2014/main" id="{5D35E70E-77B5-4069-9530-AD365DB856EA}"/>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0BD671C-E177-46F8-A0FF-294C10008676}"/>
              </a:ext>
              <a:ext uri="{C183D7F6-B498-43B3-948B-1728B52AA6E4}">
                <adec:decorative xmlns:adec="http://schemas.microsoft.com/office/drawing/2017/decorative" val="1"/>
              </a:ext>
            </a:extLst>
          </p:cNvPr>
          <p:cNvPicPr>
            <a:picLocks noChangeAspect="1"/>
          </p:cNvPicPr>
          <p:nvPr/>
        </p:nvPicPr>
        <p:blipFill rotWithShape="1">
          <a:blip r:embed="rId4"/>
          <a:srcRect l="1538" t="27960" r="1417" b="19592"/>
          <a:stretch/>
        </p:blipFill>
        <p:spPr>
          <a:xfrm>
            <a:off x="4100462" y="2434589"/>
            <a:ext cx="3978770" cy="2686633"/>
          </a:xfrm>
          <a:prstGeom prst="rect">
            <a:avLst/>
          </a:prstGeom>
          <a:ln>
            <a:noFill/>
          </a:ln>
        </p:spPr>
      </p:pic>
      <p:sp>
        <p:nvSpPr>
          <p:cNvPr id="10" name="Rectangle 9">
            <a:extLst>
              <a:ext uri="{FF2B5EF4-FFF2-40B4-BE49-F238E27FC236}">
                <a16:creationId xmlns:a16="http://schemas.microsoft.com/office/drawing/2014/main" id="{641EF364-3691-4BE3-8500-828095246DB0}"/>
              </a:ext>
              <a:ext uri="{C183D7F6-B498-43B3-948B-1728B52AA6E4}">
                <adec:decorative xmlns:adec="http://schemas.microsoft.com/office/drawing/2017/decorative" val="1"/>
              </a:ext>
            </a:extLst>
          </p:cNvPr>
          <p:cNvSpPr/>
          <p:nvPr/>
        </p:nvSpPr>
        <p:spPr bwMode="auto">
          <a:xfrm>
            <a:off x="4368588" y="2671418"/>
            <a:ext cx="93048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3781CB9-A97C-4CE1-A1BF-29F67AD8DA0E}"/>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6304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E27EB36E-6291-4256-8CE6-83184BF6054F}"/>
              </a:ext>
            </a:extLst>
          </p:cNvPr>
          <p:cNvGrpSpPr/>
          <p:nvPr/>
        </p:nvGrpSpPr>
        <p:grpSpPr>
          <a:xfrm>
            <a:off x="4302428" y="2131690"/>
            <a:ext cx="3583784" cy="3583784"/>
            <a:chOff x="7067475" y="1673973"/>
            <a:chExt cx="3583784" cy="3583784"/>
          </a:xfrm>
        </p:grpSpPr>
        <p:cxnSp>
          <p:nvCxnSpPr>
            <p:cNvPr id="147" name="Straight Connector 146">
              <a:extLst>
                <a:ext uri="{FF2B5EF4-FFF2-40B4-BE49-F238E27FC236}">
                  <a16:creationId xmlns:a16="http://schemas.microsoft.com/office/drawing/2014/main" id="{C042C943-701A-4E6B-8634-44B18E21E597}"/>
                </a:ext>
              </a:extLst>
            </p:cNvPr>
            <p:cNvCxnSpPr>
              <a:cxnSpLocks/>
            </p:cNvCxnSpPr>
            <p:nvPr/>
          </p:nvCxnSpPr>
          <p:spPr>
            <a:xfrm rot="540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81E2401-0A98-42CD-85B5-63ABC0AB11B8}"/>
                </a:ext>
              </a:extLst>
            </p:cNvPr>
            <p:cNvCxnSpPr>
              <a:cxnSpLocks/>
            </p:cNvCxnSpPr>
            <p:nvPr/>
          </p:nvCxnSpPr>
          <p:spPr>
            <a:xfrm rot="73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4C6181D-1626-47D1-836D-13A9F337F9A5}"/>
                </a:ext>
              </a:extLst>
            </p:cNvPr>
            <p:cNvCxnSpPr>
              <a:cxnSpLocks/>
            </p:cNvCxnSpPr>
            <p:nvPr/>
          </p:nvCxnSpPr>
          <p:spPr>
            <a:xfrm rot="19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3C7FA1-2FD0-4C23-8FAA-2563768EDD53}"/>
                </a:ext>
              </a:extLst>
            </p:cNvPr>
            <p:cNvCxnSpPr>
              <a:cxnSpLocks/>
            </p:cNvCxnSpPr>
            <p:nvPr/>
          </p:nvCxnSpPr>
          <p:spPr>
            <a:xfrm rot="39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2328F7F-E566-48E3-BB8F-CE8AC5F1BD70}"/>
                </a:ext>
              </a:extLst>
            </p:cNvPr>
            <p:cNvCxnSpPr>
              <a:cxnSpLocks/>
            </p:cNvCxnSpPr>
            <p:nvPr/>
          </p:nvCxnSpPr>
          <p:spPr>
            <a:xfrm rot="59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D6D8A96-4ABD-44A3-BB9E-F6D474B9CDAB}"/>
                </a:ext>
              </a:extLst>
            </p:cNvPr>
            <p:cNvCxnSpPr>
              <a:cxnSpLocks/>
            </p:cNvCxnSpPr>
            <p:nvPr/>
          </p:nvCxnSpPr>
          <p:spPr>
            <a:xfrm rot="113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E9043BD-1CDE-46EB-9369-E52CEE95D3B1}"/>
                </a:ext>
              </a:extLst>
            </p:cNvPr>
            <p:cNvCxnSpPr>
              <a:cxnSpLocks/>
            </p:cNvCxnSpPr>
            <p:nvPr/>
          </p:nvCxnSpPr>
          <p:spPr>
            <a:xfrm rot="44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9164EFD-6CEA-4611-B25D-37E70AF7D160}"/>
                </a:ext>
              </a:extLst>
            </p:cNvPr>
            <p:cNvCxnSpPr>
              <a:cxnSpLocks/>
            </p:cNvCxnSpPr>
            <p:nvPr/>
          </p:nvCxnSpPr>
          <p:spPr>
            <a:xfrm rot="9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3BD9CC6-285E-4CFB-A2B4-039A4F1222C1}"/>
                </a:ext>
              </a:extLst>
            </p:cNvPr>
            <p:cNvCxnSpPr>
              <a:cxnSpLocks/>
            </p:cNvCxnSpPr>
            <p:nvPr/>
          </p:nvCxnSpPr>
          <p:spPr>
            <a:xfrm rot="6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1E82BE5-7285-4949-8A01-906E31670245}"/>
                </a:ext>
              </a:extLst>
            </p:cNvPr>
            <p:cNvCxnSpPr>
              <a:cxnSpLocks/>
            </p:cNvCxnSpPr>
            <p:nvPr/>
          </p:nvCxnSpPr>
          <p:spPr>
            <a:xfrm rot="118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43C2A34-0044-4A8E-BC31-DD361335D5F2}"/>
                </a:ext>
              </a:extLst>
            </p:cNvPr>
            <p:cNvCxnSpPr>
              <a:cxnSpLocks/>
            </p:cNvCxnSpPr>
            <p:nvPr/>
          </p:nvCxnSpPr>
          <p:spPr>
            <a:xfrm rot="79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FB63344-6E83-4134-A89D-99460E31386D}"/>
                </a:ext>
              </a:extLst>
            </p:cNvPr>
            <p:cNvCxnSpPr>
              <a:cxnSpLocks/>
            </p:cNvCxnSpPr>
            <p:nvPr/>
          </p:nvCxnSpPr>
          <p:spPr>
            <a:xfrm rot="133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1548D16-E541-4046-AAE7-F21BEAE650CA}"/>
                </a:ext>
              </a:extLst>
            </p:cNvPr>
            <p:cNvCxnSpPr>
              <a:cxnSpLocks/>
            </p:cNvCxnSpPr>
            <p:nvPr/>
          </p:nvCxnSpPr>
          <p:spPr>
            <a:xfrm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93CBD78-C286-4B48-AE9A-FF86178966F4}"/>
                </a:ext>
              </a:extLst>
            </p:cNvPr>
            <p:cNvCxnSpPr>
              <a:cxnSpLocks/>
            </p:cNvCxnSpPr>
            <p:nvPr/>
          </p:nvCxnSpPr>
          <p:spPr>
            <a:xfrm rot="196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13ECF6F-F55A-49A8-8F78-0018EB362868}"/>
                </a:ext>
              </a:extLst>
            </p:cNvPr>
            <p:cNvCxnSpPr>
              <a:cxnSpLocks/>
            </p:cNvCxnSpPr>
            <p:nvPr/>
          </p:nvCxnSpPr>
          <p:spPr>
            <a:xfrm rot="142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50E18E1-F10D-4D1A-8FAE-A0E1CA186CC8}"/>
                </a:ext>
              </a:extLst>
            </p:cNvPr>
            <p:cNvCxnSpPr>
              <a:cxnSpLocks/>
            </p:cNvCxnSpPr>
            <p:nvPr/>
          </p:nvCxnSpPr>
          <p:spPr>
            <a:xfrm rot="176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BC3492E-F179-4556-BC8A-4210DA9317B7}"/>
                </a:ext>
              </a:extLst>
            </p:cNvPr>
            <p:cNvCxnSpPr>
              <a:cxnSpLocks/>
            </p:cNvCxnSpPr>
            <p:nvPr/>
          </p:nvCxnSpPr>
          <p:spPr>
            <a:xfrm rot="122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BE42887-9951-43DB-A7CB-5BE9EC7586BE}"/>
                </a:ext>
              </a:extLst>
            </p:cNvPr>
            <p:cNvCxnSpPr>
              <a:cxnSpLocks/>
            </p:cNvCxnSpPr>
            <p:nvPr/>
          </p:nvCxnSpPr>
          <p:spPr>
            <a:xfrm rot="156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967297E-B5C9-437B-86AE-556FD9D2234C}"/>
                </a:ext>
              </a:extLst>
            </p:cNvPr>
            <p:cNvCxnSpPr>
              <a:cxnSpLocks/>
            </p:cNvCxnSpPr>
            <p:nvPr/>
          </p:nvCxnSpPr>
          <p:spPr>
            <a:xfrm rot="102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3B15B1-4B43-494B-B209-5714930B731A}"/>
                </a:ext>
              </a:extLst>
            </p:cNvPr>
            <p:cNvCxnSpPr>
              <a:cxnSpLocks/>
            </p:cNvCxnSpPr>
            <p:nvPr/>
          </p:nvCxnSpPr>
          <p:spPr>
            <a:xfrm rot="97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AC65584-7B6B-42CD-918D-9827E50140F4}"/>
                </a:ext>
              </a:extLst>
            </p:cNvPr>
            <p:cNvCxnSpPr>
              <a:cxnSpLocks/>
            </p:cNvCxnSpPr>
            <p:nvPr/>
          </p:nvCxnSpPr>
          <p:spPr>
            <a:xfrm rot="136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4E0C766-E42D-42B4-B0E1-B4C765005958}"/>
                </a:ext>
              </a:extLst>
            </p:cNvPr>
            <p:cNvCxnSpPr>
              <a:cxnSpLocks/>
            </p:cNvCxnSpPr>
            <p:nvPr/>
          </p:nvCxnSpPr>
          <p:spPr>
            <a:xfrm rot="82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useBgFill="1">
        <p:nvSpPr>
          <p:cNvPr id="15" name="Oval 14">
            <a:extLst>
              <a:ext uri="{FF2B5EF4-FFF2-40B4-BE49-F238E27FC236}">
                <a16:creationId xmlns:a16="http://schemas.microsoft.com/office/drawing/2014/main" id="{6F51DC59-DB35-4780-97B2-94ABD58317CD}"/>
              </a:ext>
            </a:extLst>
          </p:cNvPr>
          <p:cNvSpPr/>
          <p:nvPr/>
        </p:nvSpPr>
        <p:spPr bwMode="auto">
          <a:xfrm>
            <a:off x="5510630" y="3296335"/>
            <a:ext cx="1160140" cy="11601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Trapezoid 111">
            <a:extLst>
              <a:ext uri="{FF2B5EF4-FFF2-40B4-BE49-F238E27FC236}">
                <a16:creationId xmlns:a16="http://schemas.microsoft.com/office/drawing/2014/main" id="{C7B7CCBC-5222-4E09-8E3A-4DB9CDF118D9}"/>
              </a:ext>
            </a:extLst>
          </p:cNvPr>
          <p:cNvSpPr/>
          <p:nvPr/>
        </p:nvSpPr>
        <p:spPr bwMode="auto">
          <a:xfrm rot="5400000" flipV="1">
            <a:off x="2539462" y="3442661"/>
            <a:ext cx="2628060" cy="912482"/>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ounded Rectangle 142">
            <a:extLst>
              <a:ext uri="{FF2B5EF4-FFF2-40B4-BE49-F238E27FC236}">
                <a16:creationId xmlns:a16="http://schemas.microsoft.com/office/drawing/2014/main" id="{D8B4A701-6CB1-4745-BC6D-75C4F55574E2}"/>
              </a:ext>
            </a:extLst>
          </p:cNvPr>
          <p:cNvSpPr/>
          <p:nvPr/>
        </p:nvSpPr>
        <p:spPr bwMode="auto">
          <a:xfrm>
            <a:off x="346872"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1" name="Trapezoid 110">
            <a:extLst>
              <a:ext uri="{FF2B5EF4-FFF2-40B4-BE49-F238E27FC236}">
                <a16:creationId xmlns:a16="http://schemas.microsoft.com/office/drawing/2014/main" id="{EBADD1E3-E7EB-490C-9870-7A3AF6CBB678}"/>
              </a:ext>
            </a:extLst>
          </p:cNvPr>
          <p:cNvSpPr/>
          <p:nvPr/>
        </p:nvSpPr>
        <p:spPr bwMode="auto">
          <a:xfrm rot="16200000" flipH="1" flipV="1">
            <a:off x="7051344" y="3415798"/>
            <a:ext cx="2628060" cy="966208"/>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 name="Rounded Rectangle 4">
            <a:extLst>
              <a:ext uri="{FF2B5EF4-FFF2-40B4-BE49-F238E27FC236}">
                <a16:creationId xmlns:a16="http://schemas.microsoft.com/office/drawing/2014/main" id="{F8B15751-3908-5A4C-9656-991271E24761}"/>
              </a:ext>
            </a:extLst>
          </p:cNvPr>
          <p:cNvSpPr/>
          <p:nvPr/>
        </p:nvSpPr>
        <p:spPr bwMode="auto">
          <a:xfrm>
            <a:off x="8654378"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969174-80EE-4B7A-B0F6-F492861BAF65}"/>
              </a:ext>
            </a:extLst>
          </p:cNvPr>
          <p:cNvGrpSpPr/>
          <p:nvPr/>
        </p:nvGrpSpPr>
        <p:grpSpPr>
          <a:xfrm>
            <a:off x="3806640" y="1637582"/>
            <a:ext cx="4575360" cy="4572000"/>
            <a:chOff x="3806640" y="1637582"/>
            <a:chExt cx="4575360" cy="4572000"/>
          </a:xfrm>
        </p:grpSpPr>
        <p:sp>
          <p:nvSpPr>
            <p:cNvPr id="115" name="Freeform: Shape 114">
              <a:extLst>
                <a:ext uri="{FF2B5EF4-FFF2-40B4-BE49-F238E27FC236}">
                  <a16:creationId xmlns:a16="http://schemas.microsoft.com/office/drawing/2014/main" id="{59616DB7-0148-4F07-9841-AD099CE68C92}"/>
                </a:ext>
              </a:extLst>
            </p:cNvPr>
            <p:cNvSpPr/>
            <p:nvPr/>
          </p:nvSpPr>
          <p:spPr bwMode="auto">
            <a:xfrm>
              <a:off x="3806640" y="1637582"/>
              <a:ext cx="2286000" cy="4572000"/>
            </a:xfrm>
            <a:custGeom>
              <a:avLst/>
              <a:gdLst>
                <a:gd name="connsiteX0" fmla="*/ 2286000 w 2286000"/>
                <a:gd name="connsiteY0" fmla="*/ 0 h 4572000"/>
                <a:gd name="connsiteX1" fmla="*/ 2286000 w 2286000"/>
                <a:gd name="connsiteY1" fmla="*/ 495788 h 4572000"/>
                <a:gd name="connsiteX2" fmla="*/ 495788 w 2286000"/>
                <a:gd name="connsiteY2" fmla="*/ 2286000 h 4572000"/>
                <a:gd name="connsiteX3" fmla="*/ 2286000 w 2286000"/>
                <a:gd name="connsiteY3" fmla="*/ 4076212 h 4572000"/>
                <a:gd name="connsiteX4" fmla="*/ 2286000 w 2286000"/>
                <a:gd name="connsiteY4" fmla="*/ 4572000 h 4572000"/>
                <a:gd name="connsiteX5" fmla="*/ 0 w 2286000"/>
                <a:gd name="connsiteY5" fmla="*/ 2286000 h 4572000"/>
                <a:gd name="connsiteX6" fmla="*/ 2286000 w 2286000"/>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0" h="4572000">
                  <a:moveTo>
                    <a:pt x="2286000" y="0"/>
                  </a:moveTo>
                  <a:lnTo>
                    <a:pt x="2286000" y="495788"/>
                  </a:lnTo>
                  <a:cubicBezTo>
                    <a:pt x="1297293" y="495788"/>
                    <a:pt x="495788" y="1297293"/>
                    <a:pt x="495788" y="2286000"/>
                  </a:cubicBezTo>
                  <a:cubicBezTo>
                    <a:pt x="495788" y="3274707"/>
                    <a:pt x="1297293" y="4076212"/>
                    <a:pt x="2286000" y="4076212"/>
                  </a:cubicBezTo>
                  <a:lnTo>
                    <a:pt x="2286000" y="4572000"/>
                  </a:lnTo>
                  <a:cubicBezTo>
                    <a:pt x="1023477" y="4572000"/>
                    <a:pt x="0" y="3548523"/>
                    <a:pt x="0" y="2286000"/>
                  </a:cubicBezTo>
                  <a:cubicBezTo>
                    <a:pt x="0" y="1023477"/>
                    <a:pt x="1023477" y="0"/>
                    <a:pt x="2286000" y="0"/>
                  </a:cubicBezTo>
                  <a:close/>
                </a:path>
              </a:pathLst>
            </a:cu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85AE1CE-3B5B-4AEB-B0B5-3463BCE21A31}"/>
                </a:ext>
              </a:extLst>
            </p:cNvPr>
            <p:cNvSpPr/>
            <p:nvPr/>
          </p:nvSpPr>
          <p:spPr bwMode="auto">
            <a:xfrm>
              <a:off x="6096000" y="1637582"/>
              <a:ext cx="2286000" cy="4572000"/>
            </a:xfrm>
            <a:custGeom>
              <a:avLst/>
              <a:gdLst>
                <a:gd name="connsiteX0" fmla="*/ 0 w 2286000"/>
                <a:gd name="connsiteY0" fmla="*/ 0 h 4572000"/>
                <a:gd name="connsiteX1" fmla="*/ 2286000 w 2286000"/>
                <a:gd name="connsiteY1" fmla="*/ 2286000 h 4572000"/>
                <a:gd name="connsiteX2" fmla="*/ 0 w 2286000"/>
                <a:gd name="connsiteY2" fmla="*/ 4572000 h 4572000"/>
                <a:gd name="connsiteX3" fmla="*/ 0 w 2286000"/>
                <a:gd name="connsiteY3" fmla="*/ 4076212 h 4572000"/>
                <a:gd name="connsiteX4" fmla="*/ 1790212 w 2286000"/>
                <a:gd name="connsiteY4" fmla="*/ 2286000 h 4572000"/>
                <a:gd name="connsiteX5" fmla="*/ 0 w 2286000"/>
                <a:gd name="connsiteY5" fmla="*/ 495788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4572000">
                  <a:moveTo>
                    <a:pt x="0" y="0"/>
                  </a:moveTo>
                  <a:cubicBezTo>
                    <a:pt x="1262523" y="0"/>
                    <a:pt x="2286000" y="1023477"/>
                    <a:pt x="2286000" y="2286000"/>
                  </a:cubicBezTo>
                  <a:cubicBezTo>
                    <a:pt x="2286000" y="3548523"/>
                    <a:pt x="1262523" y="4572000"/>
                    <a:pt x="0" y="4572000"/>
                  </a:cubicBezTo>
                  <a:lnTo>
                    <a:pt x="0" y="4076212"/>
                  </a:lnTo>
                  <a:cubicBezTo>
                    <a:pt x="988707" y="4076212"/>
                    <a:pt x="1790212" y="3274707"/>
                    <a:pt x="1790212" y="2286000"/>
                  </a:cubicBezTo>
                  <a:cubicBezTo>
                    <a:pt x="1790212" y="1297293"/>
                    <a:pt x="988707" y="495788"/>
                    <a:pt x="0" y="495788"/>
                  </a:cubicBezTo>
                  <a:close/>
                </a:path>
              </a:pathLst>
            </a:custGeom>
            <a:solidFill>
              <a:schemeClr val="bg1"/>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8" name="Rectangle 7">
            <a:extLst>
              <a:ext uri="{FF2B5EF4-FFF2-40B4-BE49-F238E27FC236}">
                <a16:creationId xmlns:a16="http://schemas.microsoft.com/office/drawing/2014/main" id="{A64B63BF-838C-408D-AA9A-5871E550218B}"/>
              </a:ext>
            </a:extLst>
          </p:cNvPr>
          <p:cNvSpPr/>
          <p:nvPr/>
        </p:nvSpPr>
        <p:spPr bwMode="auto">
          <a:xfrm>
            <a:off x="5462317" y="5459915"/>
            <a:ext cx="1267366" cy="1398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B0BCA18-CEF7-45D2-BBC2-7D6CF936553D}"/>
              </a:ext>
            </a:extLst>
          </p:cNvPr>
          <p:cNvSpPr>
            <a:spLocks noGrp="1"/>
          </p:cNvSpPr>
          <p:nvPr>
            <p:ph type="title"/>
          </p:nvPr>
        </p:nvSpPr>
        <p:spPr/>
        <p:txBody>
          <a:bodyPr/>
          <a:lstStyle/>
          <a:p>
            <a:r>
              <a:rPr lang="en-US"/>
              <a:t>Azure AD for partners and customers</a:t>
            </a:r>
          </a:p>
        </p:txBody>
      </p:sp>
      <p:sp>
        <p:nvSpPr>
          <p:cNvPr id="10" name="Rectangle 9">
            <a:extLst>
              <a:ext uri="{FF2B5EF4-FFF2-40B4-BE49-F238E27FC236}">
                <a16:creationId xmlns:a16="http://schemas.microsoft.com/office/drawing/2014/main" id="{E13A05F0-8E9C-4F98-BB8B-1A25337F877C}"/>
              </a:ext>
            </a:extLst>
          </p:cNvPr>
          <p:cNvSpPr/>
          <p:nvPr/>
        </p:nvSpPr>
        <p:spPr>
          <a:xfrm rot="16200000">
            <a:off x="4007568" y="2154221"/>
            <a:ext cx="3657600" cy="3489360"/>
          </a:xfrm>
          <a:prstGeom prst="rect">
            <a:avLst/>
          </a:prstGeom>
        </p:spPr>
        <p:txBody>
          <a:bodyPr wrap="none">
            <a:prstTxWarp prst="textArchUp">
              <a:avLst/>
            </a:prstTxWarp>
            <a:spAutoFit/>
          </a:bodyPr>
          <a:lstStyle/>
          <a:p>
            <a:pPr algn="ctr"/>
            <a:r>
              <a:rPr lang="en-US"/>
              <a:t>CONNECT WITH </a:t>
            </a:r>
            <a:r>
              <a:rPr lang="en-US" b="1">
                <a:solidFill>
                  <a:schemeClr val="accent1"/>
                </a:solidFill>
              </a:rPr>
              <a:t>CUSTOMERS</a:t>
            </a:r>
          </a:p>
        </p:txBody>
      </p:sp>
      <p:sp>
        <p:nvSpPr>
          <p:cNvPr id="11" name="Rectangle 10">
            <a:extLst>
              <a:ext uri="{FF2B5EF4-FFF2-40B4-BE49-F238E27FC236}">
                <a16:creationId xmlns:a16="http://schemas.microsoft.com/office/drawing/2014/main" id="{2F5CF1B5-351A-46B7-BF5B-6D33AF774638}"/>
              </a:ext>
            </a:extLst>
          </p:cNvPr>
          <p:cNvSpPr/>
          <p:nvPr/>
        </p:nvSpPr>
        <p:spPr>
          <a:xfrm rot="5400000">
            <a:off x="4554237" y="2185680"/>
            <a:ext cx="3657600" cy="3426440"/>
          </a:xfrm>
          <a:prstGeom prst="rect">
            <a:avLst/>
          </a:prstGeom>
        </p:spPr>
        <p:txBody>
          <a:bodyPr wrap="none">
            <a:prstTxWarp prst="textArchUp">
              <a:avLst/>
            </a:prstTxWarp>
            <a:spAutoFit/>
          </a:bodyPr>
          <a:lstStyle/>
          <a:p>
            <a:pPr algn="ctr"/>
            <a:r>
              <a:rPr lang="en-US"/>
              <a:t>COLLABORATE WITH </a:t>
            </a:r>
            <a:r>
              <a:rPr lang="en-US" b="1">
                <a:solidFill>
                  <a:srgbClr val="002060"/>
                </a:solidFill>
              </a:rPr>
              <a:t>PARTNERS</a:t>
            </a:r>
          </a:p>
        </p:txBody>
      </p:sp>
      <p:sp>
        <p:nvSpPr>
          <p:cNvPr id="12" name="Freeform: Shape 11">
            <a:extLst>
              <a:ext uri="{FF2B5EF4-FFF2-40B4-BE49-F238E27FC236}">
                <a16:creationId xmlns:a16="http://schemas.microsoft.com/office/drawing/2014/main" id="{6DC52C86-A544-4936-B9C0-39B075FC0198}"/>
              </a:ext>
            </a:extLst>
          </p:cNvPr>
          <p:cNvSpPr>
            <a:spLocks noChangeAspect="1"/>
          </p:cNvSpPr>
          <p:nvPr/>
        </p:nvSpPr>
        <p:spPr bwMode="auto">
          <a:xfrm flipV="1">
            <a:off x="5279463" y="2996244"/>
            <a:ext cx="1633074" cy="162250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chemeClr val="accent1">
              <a:alpha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0733F408-B9C0-4F7F-AB50-ED42FC911EB7}"/>
              </a:ext>
            </a:extLst>
          </p:cNvPr>
          <p:cNvGrpSpPr/>
          <p:nvPr/>
        </p:nvGrpSpPr>
        <p:grpSpPr>
          <a:xfrm>
            <a:off x="433031" y="3182969"/>
            <a:ext cx="2874963" cy="1657513"/>
            <a:chOff x="7858609" y="3788070"/>
            <a:chExt cx="2106197" cy="1214293"/>
          </a:xfrm>
        </p:grpSpPr>
        <p:sp>
          <p:nvSpPr>
            <p:cNvPr id="16" name="Rectangle 15">
              <a:extLst>
                <a:ext uri="{FF2B5EF4-FFF2-40B4-BE49-F238E27FC236}">
                  <a16:creationId xmlns:a16="http://schemas.microsoft.com/office/drawing/2014/main" id="{CEFAE99E-EC65-4B36-91BD-78817BD86375}"/>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grpSp>
          <p:nvGrpSpPr>
            <p:cNvPr id="17" name="Group 16">
              <a:extLst>
                <a:ext uri="{FF2B5EF4-FFF2-40B4-BE49-F238E27FC236}">
                  <a16:creationId xmlns:a16="http://schemas.microsoft.com/office/drawing/2014/main" id="{FFAF24BB-ED3C-40F2-BC44-96F87BBB0DD5}"/>
                </a:ext>
              </a:extLst>
            </p:cNvPr>
            <p:cNvGrpSpPr/>
            <p:nvPr/>
          </p:nvGrpSpPr>
          <p:grpSpPr>
            <a:xfrm>
              <a:off x="8460613" y="3788070"/>
              <a:ext cx="453954" cy="936352"/>
              <a:chOff x="1211651" y="1487089"/>
              <a:chExt cx="453954" cy="936352"/>
            </a:xfrm>
          </p:grpSpPr>
          <p:pic>
            <p:nvPicPr>
              <p:cNvPr id="33" name="Picture 32" descr="A close up of a sign&#10;&#10;Description generated with high confidence">
                <a:extLst>
                  <a:ext uri="{FF2B5EF4-FFF2-40B4-BE49-F238E27FC236}">
                    <a16:creationId xmlns:a16="http://schemas.microsoft.com/office/drawing/2014/main" id="{89539B5B-1753-41CD-86AB-7389464E65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4" name="Picture 54" descr="https://az495088.vo.msecnd.net/app-logo/amazonuk_215.png">
                <a:extLst>
                  <a:ext uri="{FF2B5EF4-FFF2-40B4-BE49-F238E27FC236}">
                    <a16:creationId xmlns:a16="http://schemas.microsoft.com/office/drawing/2014/main" id="{388DCACE-77E9-4B98-AEC5-D2D7AD1AA32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8718E00A-6B8D-43F6-AEC0-3C2AD57A1FE3}"/>
                </a:ext>
              </a:extLst>
            </p:cNvPr>
            <p:cNvGrpSpPr/>
            <p:nvPr/>
          </p:nvGrpSpPr>
          <p:grpSpPr>
            <a:xfrm>
              <a:off x="7858609" y="3788070"/>
              <a:ext cx="2106197" cy="1214293"/>
              <a:chOff x="7858609" y="3788070"/>
              <a:chExt cx="2106197" cy="1214293"/>
            </a:xfrm>
          </p:grpSpPr>
          <p:grpSp>
            <p:nvGrpSpPr>
              <p:cNvPr id="19" name="Group 18">
                <a:extLst>
                  <a:ext uri="{FF2B5EF4-FFF2-40B4-BE49-F238E27FC236}">
                    <a16:creationId xmlns:a16="http://schemas.microsoft.com/office/drawing/2014/main" id="{D4BDA4A4-B6B3-4862-A4C3-C1DF66B0EADD}"/>
                  </a:ext>
                </a:extLst>
              </p:cNvPr>
              <p:cNvGrpSpPr/>
              <p:nvPr/>
            </p:nvGrpSpPr>
            <p:grpSpPr>
              <a:xfrm>
                <a:off x="9516594" y="3788070"/>
                <a:ext cx="448212" cy="936352"/>
                <a:chOff x="2267632" y="1487089"/>
                <a:chExt cx="448212" cy="936352"/>
              </a:xfrm>
            </p:grpSpPr>
            <p:grpSp>
              <p:nvGrpSpPr>
                <p:cNvPr id="29" name="Group 28">
                  <a:extLst>
                    <a:ext uri="{FF2B5EF4-FFF2-40B4-BE49-F238E27FC236}">
                      <a16:creationId xmlns:a16="http://schemas.microsoft.com/office/drawing/2014/main" id="{70374CB0-1686-4C9F-8C2E-2F3FDC21EAD0}"/>
                    </a:ext>
                  </a:extLst>
                </p:cNvPr>
                <p:cNvGrpSpPr/>
                <p:nvPr/>
              </p:nvGrpSpPr>
              <p:grpSpPr>
                <a:xfrm>
                  <a:off x="2267632" y="1975229"/>
                  <a:ext cx="448212" cy="448212"/>
                  <a:chOff x="2701231" y="2673849"/>
                  <a:chExt cx="457200" cy="457200"/>
                </a:xfrm>
              </p:grpSpPr>
              <p:sp>
                <p:nvSpPr>
                  <p:cNvPr id="31" name="Rectangle 30">
                    <a:extLst>
                      <a:ext uri="{FF2B5EF4-FFF2-40B4-BE49-F238E27FC236}">
                        <a16:creationId xmlns:a16="http://schemas.microsoft.com/office/drawing/2014/main" id="{69A7498C-D3ED-4862-B13B-FD5FD79ACE5D}"/>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32" name="Picture 4">
                    <a:extLst>
                      <a:ext uri="{FF2B5EF4-FFF2-40B4-BE49-F238E27FC236}">
                        <a16:creationId xmlns:a16="http://schemas.microsoft.com/office/drawing/2014/main" id="{72DAC5C9-DA31-4A7A-932C-CF4D2A41D371}"/>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B774711-D011-48DF-B699-6AF2CE09F8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9DFD5FA1-9AAC-4ABB-9FF9-E4105D2AF886}"/>
                  </a:ext>
                </a:extLst>
              </p:cNvPr>
              <p:cNvGrpSpPr/>
              <p:nvPr/>
            </p:nvGrpSpPr>
            <p:grpSpPr>
              <a:xfrm>
                <a:off x="8987904" y="3788070"/>
                <a:ext cx="458591" cy="936352"/>
                <a:chOff x="1738942" y="1487089"/>
                <a:chExt cx="458591" cy="936352"/>
              </a:xfrm>
              <a:solidFill>
                <a:srgbClr val="E6E6E6"/>
              </a:solidFill>
            </p:grpSpPr>
            <p:pic>
              <p:nvPicPr>
                <p:cNvPr id="27" name="Picture 26">
                  <a:extLst>
                    <a:ext uri="{FF2B5EF4-FFF2-40B4-BE49-F238E27FC236}">
                      <a16:creationId xmlns:a16="http://schemas.microsoft.com/office/drawing/2014/main" id="{452605A2-B642-4521-AA2D-6C6D65655ED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28" name="Picture 56" descr="https://az495088.vo.msecnd.net/app-logo/linkedin_215.png">
                  <a:extLst>
                    <a:ext uri="{FF2B5EF4-FFF2-40B4-BE49-F238E27FC236}">
                      <a16:creationId xmlns:a16="http://schemas.microsoft.com/office/drawing/2014/main" id="{E5CC3721-54FE-4D62-B315-74AB9531E98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21" name="Group 20">
                <a:extLst>
                  <a:ext uri="{FF2B5EF4-FFF2-40B4-BE49-F238E27FC236}">
                    <a16:creationId xmlns:a16="http://schemas.microsoft.com/office/drawing/2014/main" id="{7D29DA46-A1B2-4781-832F-36ECB78E6CAE}"/>
                  </a:ext>
                </a:extLst>
              </p:cNvPr>
              <p:cNvGrpSpPr/>
              <p:nvPr/>
            </p:nvGrpSpPr>
            <p:grpSpPr>
              <a:xfrm>
                <a:off x="7858609" y="3788070"/>
                <a:ext cx="2097149" cy="1214293"/>
                <a:chOff x="609647" y="1487089"/>
                <a:chExt cx="2097149" cy="1214293"/>
              </a:xfrm>
            </p:grpSpPr>
            <p:pic>
              <p:nvPicPr>
                <p:cNvPr id="22" name="Picture 21" descr="A close up of a fish&#10;&#10;Description generated with high confidence">
                  <a:extLst>
                    <a:ext uri="{FF2B5EF4-FFF2-40B4-BE49-F238E27FC236}">
                      <a16:creationId xmlns:a16="http://schemas.microsoft.com/office/drawing/2014/main" id="{9AE8084F-829D-41DA-A947-BD54CA07465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23" name="Group 22">
                  <a:extLst>
                    <a:ext uri="{FF2B5EF4-FFF2-40B4-BE49-F238E27FC236}">
                      <a16:creationId xmlns:a16="http://schemas.microsoft.com/office/drawing/2014/main" id="{E8C1EA09-1D84-4E2A-A832-C9F899F6C6A5}"/>
                    </a:ext>
                  </a:extLst>
                </p:cNvPr>
                <p:cNvGrpSpPr/>
                <p:nvPr/>
              </p:nvGrpSpPr>
              <p:grpSpPr>
                <a:xfrm>
                  <a:off x="696045" y="1975229"/>
                  <a:ext cx="448212" cy="448212"/>
                  <a:chOff x="569427" y="3896425"/>
                  <a:chExt cx="457200" cy="457200"/>
                </a:xfrm>
              </p:grpSpPr>
              <p:sp>
                <p:nvSpPr>
                  <p:cNvPr id="25" name="Rectangle 24">
                    <a:extLst>
                      <a:ext uri="{FF2B5EF4-FFF2-40B4-BE49-F238E27FC236}">
                        <a16:creationId xmlns:a16="http://schemas.microsoft.com/office/drawing/2014/main" id="{62CF1E48-9C75-426A-8DCC-E6507FD7FE02}"/>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26" name="Picture 25">
                    <a:extLst>
                      <a:ext uri="{FF2B5EF4-FFF2-40B4-BE49-F238E27FC236}">
                        <a16:creationId xmlns:a16="http://schemas.microsoft.com/office/drawing/2014/main" id="{CDE4C0AF-5DF8-4EA5-8C33-8A92E6E3CD2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24" name="Rectangle 23">
                  <a:extLst>
                    <a:ext uri="{FF2B5EF4-FFF2-40B4-BE49-F238E27FC236}">
                      <a16:creationId xmlns:a16="http://schemas.microsoft.com/office/drawing/2014/main" id="{8A21652A-1E3F-4028-A69C-69D6321CCCCF}"/>
                    </a:ext>
                  </a:extLst>
                </p:cNvPr>
                <p:cNvSpPr/>
                <p:nvPr/>
              </p:nvSpPr>
              <p:spPr>
                <a:xfrm>
                  <a:off x="609647" y="2471396"/>
                  <a:ext cx="2097149" cy="229986"/>
                </a:xfrm>
                <a:prstGeom prst="rect">
                  <a:avLst/>
                </a:prstGeom>
              </p:spPr>
              <p:txBody>
                <a:bodyPr wrap="square">
                  <a:spAutoFit/>
                </a:bodyPr>
                <a:lstStyle/>
                <a:p>
                  <a:pPr algn="ctr" defTabSz="896094" fontAlgn="base">
                    <a:lnSpc>
                      <a:spcPct val="90000"/>
                    </a:lnSpc>
                    <a:spcBef>
                      <a:spcPts val="576"/>
                    </a:spcBef>
                    <a:spcAft>
                      <a:spcPct val="0"/>
                    </a:spcAft>
                    <a:defRPr/>
                  </a:pPr>
                  <a:r>
                    <a:rPr lang="en-US" sz="1600" kern="0">
                      <a:solidFill>
                        <a:srgbClr val="353535"/>
                      </a:solidFill>
                      <a:cs typeface="Segoe UI" pitchFamily="34" charset="0"/>
                    </a:rPr>
                    <a:t>Social IDs</a:t>
                  </a:r>
                </a:p>
              </p:txBody>
            </p:sp>
          </p:grpSp>
        </p:grpSp>
      </p:grpSp>
      <p:grpSp>
        <p:nvGrpSpPr>
          <p:cNvPr id="35" name="Group 34">
            <a:extLst>
              <a:ext uri="{FF2B5EF4-FFF2-40B4-BE49-F238E27FC236}">
                <a16:creationId xmlns:a16="http://schemas.microsoft.com/office/drawing/2014/main" id="{32AF864F-062D-4F4F-AF52-608E302D3754}"/>
              </a:ext>
            </a:extLst>
          </p:cNvPr>
          <p:cNvGrpSpPr/>
          <p:nvPr/>
        </p:nvGrpSpPr>
        <p:grpSpPr>
          <a:xfrm>
            <a:off x="8848478" y="3155591"/>
            <a:ext cx="2651176" cy="1676924"/>
            <a:chOff x="7852950" y="5286524"/>
            <a:chExt cx="1973831" cy="1248491"/>
          </a:xfrm>
        </p:grpSpPr>
        <p:grpSp>
          <p:nvGrpSpPr>
            <p:cNvPr id="36" name="Group 35">
              <a:extLst>
                <a:ext uri="{FF2B5EF4-FFF2-40B4-BE49-F238E27FC236}">
                  <a16:creationId xmlns:a16="http://schemas.microsoft.com/office/drawing/2014/main" id="{7913556B-ECD7-489C-A1D2-3936B04133F4}"/>
                </a:ext>
              </a:extLst>
            </p:cNvPr>
            <p:cNvGrpSpPr/>
            <p:nvPr/>
          </p:nvGrpSpPr>
          <p:grpSpPr>
            <a:xfrm>
              <a:off x="7945007" y="5286525"/>
              <a:ext cx="571179" cy="938556"/>
              <a:chOff x="638332" y="4687711"/>
              <a:chExt cx="582632" cy="957376"/>
            </a:xfrm>
          </p:grpSpPr>
          <p:grpSp>
            <p:nvGrpSpPr>
              <p:cNvPr id="56" name="Group 55">
                <a:extLst>
                  <a:ext uri="{FF2B5EF4-FFF2-40B4-BE49-F238E27FC236}">
                    <a16:creationId xmlns:a16="http://schemas.microsoft.com/office/drawing/2014/main" id="{57E00E84-B71F-4747-ADAF-517353EB8EC1}"/>
                  </a:ext>
                </a:extLst>
              </p:cNvPr>
              <p:cNvGrpSpPr/>
              <p:nvPr/>
            </p:nvGrpSpPr>
            <p:grpSpPr>
              <a:xfrm>
                <a:off x="638332" y="4687711"/>
                <a:ext cx="582632" cy="957376"/>
                <a:chOff x="2397241" y="4380340"/>
                <a:chExt cx="677654" cy="1113516"/>
              </a:xfrm>
            </p:grpSpPr>
            <p:sp>
              <p:nvSpPr>
                <p:cNvPr id="58" name="Freeform: Shape 57">
                  <a:extLst>
                    <a:ext uri="{FF2B5EF4-FFF2-40B4-BE49-F238E27FC236}">
                      <a16:creationId xmlns:a16="http://schemas.microsoft.com/office/drawing/2014/main" id="{4F28F881-F48C-46AE-8CBB-FDAA63839AC2}"/>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87444BC4-AE35-4ABE-808E-4EE338B2109D}"/>
                    </a:ext>
                  </a:extLst>
                </p:cNvPr>
                <p:cNvSpPr/>
                <p:nvPr/>
              </p:nvSpPr>
              <p:spPr bwMode="auto">
                <a:xfrm>
                  <a:off x="2539628" y="4595904"/>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6FCBAEA2-510D-4310-BC7A-D1B0ECDAB702}"/>
                    </a:ext>
                  </a:extLst>
                </p:cNvPr>
                <p:cNvGrpSpPr/>
                <p:nvPr/>
              </p:nvGrpSpPr>
              <p:grpSpPr>
                <a:xfrm>
                  <a:off x="2620879" y="4640420"/>
                  <a:ext cx="230378" cy="277325"/>
                  <a:chOff x="7132637" y="5315797"/>
                  <a:chExt cx="413352" cy="497587"/>
                </a:xfrm>
              </p:grpSpPr>
              <p:sp>
                <p:nvSpPr>
                  <p:cNvPr id="61" name="Oval 8">
                    <a:extLst>
                      <a:ext uri="{FF2B5EF4-FFF2-40B4-BE49-F238E27FC236}">
                        <a16:creationId xmlns:a16="http://schemas.microsoft.com/office/drawing/2014/main" id="{21BA2BB8-A8DC-46F9-8EEA-71D0F104319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62" name="Freeform 9">
                    <a:extLst>
                      <a:ext uri="{FF2B5EF4-FFF2-40B4-BE49-F238E27FC236}">
                        <a16:creationId xmlns:a16="http://schemas.microsoft.com/office/drawing/2014/main" id="{0D460771-2B21-4672-ACB2-9D3EE1420AF5}"/>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57" name="Picture 56">
                <a:extLst>
                  <a:ext uri="{FF2B5EF4-FFF2-40B4-BE49-F238E27FC236}">
                    <a16:creationId xmlns:a16="http://schemas.microsoft.com/office/drawing/2014/main" id="{2CE6A626-4AB6-4C04-B79C-C9BF4DD60A00}"/>
                  </a:ext>
                </a:extLst>
              </p:cNvPr>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7" name="Group 36">
              <a:extLst>
                <a:ext uri="{FF2B5EF4-FFF2-40B4-BE49-F238E27FC236}">
                  <a16:creationId xmlns:a16="http://schemas.microsoft.com/office/drawing/2014/main" id="{AB2B8E71-9E02-4689-BDAE-8818DE4069DF}"/>
                </a:ext>
              </a:extLst>
            </p:cNvPr>
            <p:cNvGrpSpPr/>
            <p:nvPr/>
          </p:nvGrpSpPr>
          <p:grpSpPr>
            <a:xfrm>
              <a:off x="8606754" y="5286524"/>
              <a:ext cx="571179" cy="938556"/>
              <a:chOff x="1313349" y="4687710"/>
              <a:chExt cx="582632" cy="957376"/>
            </a:xfrm>
          </p:grpSpPr>
          <p:grpSp>
            <p:nvGrpSpPr>
              <p:cNvPr id="49" name="Group 48">
                <a:extLst>
                  <a:ext uri="{FF2B5EF4-FFF2-40B4-BE49-F238E27FC236}">
                    <a16:creationId xmlns:a16="http://schemas.microsoft.com/office/drawing/2014/main" id="{79D96098-51CA-44E5-B5DA-E2EC30BBD61C}"/>
                  </a:ext>
                </a:extLst>
              </p:cNvPr>
              <p:cNvGrpSpPr/>
              <p:nvPr/>
            </p:nvGrpSpPr>
            <p:grpSpPr>
              <a:xfrm>
                <a:off x="1313349" y="4687710"/>
                <a:ext cx="582632" cy="957376"/>
                <a:chOff x="2397241" y="4380340"/>
                <a:chExt cx="677654" cy="1113516"/>
              </a:xfrm>
            </p:grpSpPr>
            <p:sp>
              <p:nvSpPr>
                <p:cNvPr id="51" name="Freeform: Shape 50">
                  <a:extLst>
                    <a:ext uri="{FF2B5EF4-FFF2-40B4-BE49-F238E27FC236}">
                      <a16:creationId xmlns:a16="http://schemas.microsoft.com/office/drawing/2014/main" id="{29DD4F47-0824-4C82-8C10-706EB1D92F0F}"/>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60920724-7008-4434-AE5F-7CC4F69F69F5}"/>
                    </a:ext>
                  </a:extLst>
                </p:cNvPr>
                <p:cNvSpPr/>
                <p:nvPr/>
              </p:nvSpPr>
              <p:spPr bwMode="auto">
                <a:xfrm>
                  <a:off x="2539628" y="4595906"/>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71FBA277-51E7-4251-8DCD-2513DD71DACC}"/>
                    </a:ext>
                  </a:extLst>
                </p:cNvPr>
                <p:cNvGrpSpPr/>
                <p:nvPr/>
              </p:nvGrpSpPr>
              <p:grpSpPr>
                <a:xfrm>
                  <a:off x="2620879" y="4640422"/>
                  <a:ext cx="230378" cy="277320"/>
                  <a:chOff x="7132637" y="5315801"/>
                  <a:chExt cx="413352" cy="497578"/>
                </a:xfrm>
              </p:grpSpPr>
              <p:sp>
                <p:nvSpPr>
                  <p:cNvPr id="54" name="Oval 8">
                    <a:extLst>
                      <a:ext uri="{FF2B5EF4-FFF2-40B4-BE49-F238E27FC236}">
                        <a16:creationId xmlns:a16="http://schemas.microsoft.com/office/drawing/2014/main" id="{63C57160-AA47-4C4F-964E-1A6D83187767}"/>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55" name="Freeform 9">
                    <a:extLst>
                      <a:ext uri="{FF2B5EF4-FFF2-40B4-BE49-F238E27FC236}">
                        <a16:creationId xmlns:a16="http://schemas.microsoft.com/office/drawing/2014/main" id="{B782EEDF-25DF-4C9D-B039-0246CAB7D956}"/>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sp>
            <p:nvSpPr>
              <p:cNvPr id="50" name="Freeform: Shape 49">
                <a:extLst>
                  <a:ext uri="{FF2B5EF4-FFF2-40B4-BE49-F238E27FC236}">
                    <a16:creationId xmlns:a16="http://schemas.microsoft.com/office/drawing/2014/main" id="{3171A932-C273-41EC-91FC-4539232B4FE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BD99BF74-B939-49DE-BD68-97C4C47E5C1B}"/>
                </a:ext>
              </a:extLst>
            </p:cNvPr>
            <p:cNvGrpSpPr/>
            <p:nvPr/>
          </p:nvGrpSpPr>
          <p:grpSpPr>
            <a:xfrm>
              <a:off x="7852950" y="5286524"/>
              <a:ext cx="1973831" cy="1248491"/>
              <a:chOff x="603988" y="2985543"/>
              <a:chExt cx="1973831" cy="1248491"/>
            </a:xfrm>
          </p:grpSpPr>
          <p:sp>
            <p:nvSpPr>
              <p:cNvPr id="39" name="Rectangle 38">
                <a:extLst>
                  <a:ext uri="{FF2B5EF4-FFF2-40B4-BE49-F238E27FC236}">
                    <a16:creationId xmlns:a16="http://schemas.microsoft.com/office/drawing/2014/main" id="{EA0F595A-7E5F-4789-B006-8B5276EAC7D1}"/>
                  </a:ext>
                </a:extLst>
              </p:cNvPr>
              <p:cNvSpPr/>
              <p:nvPr/>
            </p:nvSpPr>
            <p:spPr>
              <a:xfrm>
                <a:off x="603988" y="4006800"/>
                <a:ext cx="1973831" cy="227234"/>
              </a:xfrm>
              <a:prstGeom prst="rect">
                <a:avLst/>
              </a:prstGeom>
            </p:spPr>
            <p:txBody>
              <a:bodyPr wrap="square">
                <a:spAutoFit/>
              </a:bodyPr>
              <a:lstStyle/>
              <a:p>
                <a:pPr algn="ctr" defTabSz="896094" fontAlgn="base">
                  <a:lnSpc>
                    <a:spcPct val="90000"/>
                  </a:lnSpc>
                  <a:spcBef>
                    <a:spcPts val="576"/>
                  </a:spcBef>
                  <a:spcAft>
                    <a:spcPct val="0"/>
                  </a:spcAft>
                  <a:defRPr/>
                </a:pPr>
                <a:r>
                  <a:rPr lang="en-US" sz="1537" kern="0">
                    <a:solidFill>
                      <a:srgbClr val="353535"/>
                    </a:solidFill>
                    <a:cs typeface="Segoe UI" pitchFamily="34" charset="0"/>
                  </a:rPr>
                  <a:t>Business &amp; Government IDs</a:t>
                </a:r>
              </a:p>
            </p:txBody>
          </p:sp>
          <p:grpSp>
            <p:nvGrpSpPr>
              <p:cNvPr id="40" name="Group 39">
                <a:extLst>
                  <a:ext uri="{FF2B5EF4-FFF2-40B4-BE49-F238E27FC236}">
                    <a16:creationId xmlns:a16="http://schemas.microsoft.com/office/drawing/2014/main" id="{0B7E3F5D-1977-40CB-92A6-C5B8F00CC6B5}"/>
                  </a:ext>
                </a:extLst>
              </p:cNvPr>
              <p:cNvGrpSpPr/>
              <p:nvPr/>
            </p:nvGrpSpPr>
            <p:grpSpPr>
              <a:xfrm>
                <a:off x="2006640" y="2985543"/>
                <a:ext cx="571179" cy="938556"/>
                <a:chOff x="1975208" y="4687710"/>
                <a:chExt cx="582632" cy="957376"/>
              </a:xfrm>
            </p:grpSpPr>
            <p:grpSp>
              <p:nvGrpSpPr>
                <p:cNvPr id="41" name="Group 40">
                  <a:extLst>
                    <a:ext uri="{FF2B5EF4-FFF2-40B4-BE49-F238E27FC236}">
                      <a16:creationId xmlns:a16="http://schemas.microsoft.com/office/drawing/2014/main" id="{E5D4D108-E057-46C8-B629-3D81A9383166}"/>
                    </a:ext>
                  </a:extLst>
                </p:cNvPr>
                <p:cNvGrpSpPr/>
                <p:nvPr/>
              </p:nvGrpSpPr>
              <p:grpSpPr>
                <a:xfrm>
                  <a:off x="1975208" y="4687710"/>
                  <a:ext cx="582632" cy="957376"/>
                  <a:chOff x="2397241" y="4380339"/>
                  <a:chExt cx="677654" cy="1113516"/>
                </a:xfrm>
              </p:grpSpPr>
              <p:sp>
                <p:nvSpPr>
                  <p:cNvPr id="44" name="Freeform: Shape 43">
                    <a:extLst>
                      <a:ext uri="{FF2B5EF4-FFF2-40B4-BE49-F238E27FC236}">
                        <a16:creationId xmlns:a16="http://schemas.microsoft.com/office/drawing/2014/main" id="{F21FE802-F740-42A9-9F8A-C93010C7B2F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48594006-6DE4-4BBD-B84F-5E0ECBE9604C}"/>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7AFD9FF2-9FA2-49CB-A811-406614358F08}"/>
                      </a:ext>
                    </a:extLst>
                  </p:cNvPr>
                  <p:cNvGrpSpPr/>
                  <p:nvPr/>
                </p:nvGrpSpPr>
                <p:grpSpPr>
                  <a:xfrm>
                    <a:off x="2620879" y="4640413"/>
                    <a:ext cx="230378" cy="277327"/>
                    <a:chOff x="7132637" y="5315790"/>
                    <a:chExt cx="413352" cy="497591"/>
                  </a:xfrm>
                </p:grpSpPr>
                <p:sp>
                  <p:nvSpPr>
                    <p:cNvPr id="47" name="Oval 8">
                      <a:extLst>
                        <a:ext uri="{FF2B5EF4-FFF2-40B4-BE49-F238E27FC236}">
                          <a16:creationId xmlns:a16="http://schemas.microsoft.com/office/drawing/2014/main" id="{FCA70A66-6B6A-483A-9141-B2D18639F6B9}"/>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48" name="Freeform 9">
                      <a:extLst>
                        <a:ext uri="{FF2B5EF4-FFF2-40B4-BE49-F238E27FC236}">
                          <a16:creationId xmlns:a16="http://schemas.microsoft.com/office/drawing/2014/main" id="{209047BD-2833-4469-8B93-FF536E4D5485}"/>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42" name="Picture 41">
                  <a:extLst>
                    <a:ext uri="{FF2B5EF4-FFF2-40B4-BE49-F238E27FC236}">
                      <a16:creationId xmlns:a16="http://schemas.microsoft.com/office/drawing/2014/main" id="{7B7C5985-7691-4D4C-9D4F-6BC2AE3605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43" name="TextBox 42">
                  <a:extLst>
                    <a:ext uri="{FF2B5EF4-FFF2-40B4-BE49-F238E27FC236}">
                      <a16:creationId xmlns:a16="http://schemas.microsoft.com/office/drawing/2014/main" id="{204158AF-904F-443F-83A9-DC926DE071E4}"/>
                    </a:ext>
                  </a:extLst>
                </p:cNvPr>
                <p:cNvSpPr txBox="1"/>
                <p:nvPr/>
              </p:nvSpPr>
              <p:spPr>
                <a:xfrm>
                  <a:off x="2033099" y="5482185"/>
                  <a:ext cx="466850" cy="96950"/>
                </a:xfrm>
                <a:prstGeom prst="rect">
                  <a:avLst/>
                </a:prstGeom>
                <a:noFill/>
              </p:spPr>
              <p:txBody>
                <a:bodyPr wrap="square" lIns="0" tIns="0" rIns="0" bIns="0" rtlCol="0">
                  <a:spAutoFit/>
                </a:bodyPr>
                <a:lstStyle/>
                <a:p>
                  <a:pPr algn="ctr" defTabSz="896354">
                    <a:lnSpc>
                      <a:spcPct val="90000"/>
                    </a:lnSpc>
                    <a:spcAft>
                      <a:spcPts val="576"/>
                    </a:spcAft>
                    <a:defRPr/>
                  </a:pPr>
                  <a:r>
                    <a:rPr lang="en-US" sz="672" kern="0">
                      <a:solidFill>
                        <a:srgbClr val="FFFFFF"/>
                      </a:solidFill>
                      <a:latin typeface="Georgia" panose="02040502050405020303" pitchFamily="18" charset="0"/>
                    </a:rPr>
                    <a:t>contoso</a:t>
                  </a:r>
                </a:p>
              </p:txBody>
            </p:sp>
          </p:grpSp>
        </p:grpSp>
      </p:grpSp>
      <p:sp>
        <p:nvSpPr>
          <p:cNvPr id="79" name="Freeform 38">
            <a:extLst>
              <a:ext uri="{FF2B5EF4-FFF2-40B4-BE49-F238E27FC236}">
                <a16:creationId xmlns:a16="http://schemas.microsoft.com/office/drawing/2014/main" id="{231BB4E9-2AA2-489D-8A27-4C8AA779993D}"/>
              </a:ext>
            </a:extLst>
          </p:cNvPr>
          <p:cNvSpPr>
            <a:spLocks/>
          </p:cNvSpPr>
          <p:nvPr/>
        </p:nvSpPr>
        <p:spPr bwMode="auto">
          <a:xfrm>
            <a:off x="5698885" y="1398085"/>
            <a:ext cx="1640144" cy="107848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82273" tIns="41135" rIns="82273" bIns="41135" numCol="1" anchor="t" anchorCtr="0" compatLnSpc="1">
            <a:prstTxWarp prst="textNoShape">
              <a:avLst/>
            </a:prstTxWarp>
          </a:bodyPr>
          <a:lstStyle/>
          <a:p>
            <a:pPr defTabSz="822644">
              <a:defRPr/>
            </a:pPr>
            <a:endParaRPr lang="en-US" sz="1620" kern="0">
              <a:solidFill>
                <a:srgbClr val="505050"/>
              </a:solidFill>
              <a:latin typeface="Segoe UI"/>
            </a:endParaRPr>
          </a:p>
        </p:txBody>
      </p:sp>
      <p:grpSp>
        <p:nvGrpSpPr>
          <p:cNvPr id="94" name="Group 93">
            <a:extLst>
              <a:ext uri="{FF2B5EF4-FFF2-40B4-BE49-F238E27FC236}">
                <a16:creationId xmlns:a16="http://schemas.microsoft.com/office/drawing/2014/main" id="{1886CE24-91C9-4CF0-AE50-8C76ECFF4969}"/>
              </a:ext>
            </a:extLst>
          </p:cNvPr>
          <p:cNvGrpSpPr/>
          <p:nvPr/>
        </p:nvGrpSpPr>
        <p:grpSpPr>
          <a:xfrm>
            <a:off x="7566157" y="7074581"/>
            <a:ext cx="1563624" cy="1619886"/>
            <a:chOff x="10997609" y="5121938"/>
            <a:chExt cx="1563624" cy="1619886"/>
          </a:xfrm>
        </p:grpSpPr>
        <p:grpSp>
          <p:nvGrpSpPr>
            <p:cNvPr id="95" name="Group 94">
              <a:extLst>
                <a:ext uri="{FF2B5EF4-FFF2-40B4-BE49-F238E27FC236}">
                  <a16:creationId xmlns:a16="http://schemas.microsoft.com/office/drawing/2014/main" id="{B9CD7196-3E2B-405E-A013-C4064053692B}"/>
                </a:ext>
              </a:extLst>
            </p:cNvPr>
            <p:cNvGrpSpPr/>
            <p:nvPr/>
          </p:nvGrpSpPr>
          <p:grpSpPr>
            <a:xfrm>
              <a:off x="11028791" y="5121938"/>
              <a:ext cx="1532442" cy="1094964"/>
              <a:chOff x="1970714" y="4745078"/>
              <a:chExt cx="2416700" cy="1726788"/>
            </a:xfrm>
          </p:grpSpPr>
          <p:sp>
            <p:nvSpPr>
              <p:cNvPr id="97" name="Dotted Circle">
                <a:extLst>
                  <a:ext uri="{FF2B5EF4-FFF2-40B4-BE49-F238E27FC236}">
                    <a16:creationId xmlns:a16="http://schemas.microsoft.com/office/drawing/2014/main" id="{A3F56C7F-EFFA-4372-A367-94C2D574621B}"/>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p:spPr>
            <p:txBody>
              <a:bodyPr rtlCol="0" anchor="ctr"/>
              <a:lstStyle/>
              <a:p>
                <a:pPr algn="ctr" defTabSz="896354">
                  <a:defRPr/>
                </a:pPr>
                <a:endParaRPr lang="en-US" sz="1696" kern="0">
                  <a:solidFill>
                    <a:srgbClr val="FFFFFF"/>
                  </a:solidFill>
                  <a:latin typeface="Segoe UI Semilight"/>
                </a:endParaRPr>
              </a:p>
            </p:txBody>
          </p:sp>
          <p:pic>
            <p:nvPicPr>
              <p:cNvPr id="98" name="Picture 97">
                <a:extLst>
                  <a:ext uri="{FF2B5EF4-FFF2-40B4-BE49-F238E27FC236}">
                    <a16:creationId xmlns:a16="http://schemas.microsoft.com/office/drawing/2014/main" id="{ABB2A14F-88E2-4FA1-BF3D-3A0E018470A4}"/>
                  </a:ext>
                </a:extLst>
              </p:cNvPr>
              <p:cNvPicPr>
                <a:picLocks noChangeAspect="1"/>
              </p:cNvPicPr>
              <p:nvPr/>
            </p:nvPicPr>
            <p:blipFill>
              <a:blip r:embed="rId15"/>
              <a:stretch>
                <a:fillRect/>
              </a:stretch>
            </p:blipFill>
            <p:spPr>
              <a:xfrm>
                <a:off x="3405333" y="5878233"/>
                <a:ext cx="398411" cy="398411"/>
              </a:xfrm>
              <a:prstGeom prst="rect">
                <a:avLst/>
              </a:prstGeom>
            </p:spPr>
          </p:pic>
          <p:pic>
            <p:nvPicPr>
              <p:cNvPr id="99" name="Picture 98">
                <a:extLst>
                  <a:ext uri="{FF2B5EF4-FFF2-40B4-BE49-F238E27FC236}">
                    <a16:creationId xmlns:a16="http://schemas.microsoft.com/office/drawing/2014/main" id="{E6B675DF-B772-48CD-850C-24AEF5B56858}"/>
                  </a:ext>
                </a:extLst>
              </p:cNvPr>
              <p:cNvPicPr>
                <a:picLocks noChangeAspect="1"/>
              </p:cNvPicPr>
              <p:nvPr/>
            </p:nvPicPr>
            <p:blipFill>
              <a:blip r:embed="rId16"/>
              <a:stretch>
                <a:fillRect/>
              </a:stretch>
            </p:blipFill>
            <p:spPr>
              <a:xfrm>
                <a:off x="3009889" y="5491766"/>
                <a:ext cx="438252" cy="438252"/>
              </a:xfrm>
              <a:prstGeom prst="rect">
                <a:avLst/>
              </a:prstGeom>
            </p:spPr>
          </p:pic>
          <p:pic>
            <p:nvPicPr>
              <p:cNvPr id="100" name="Picture 99">
                <a:extLst>
                  <a:ext uri="{FF2B5EF4-FFF2-40B4-BE49-F238E27FC236}">
                    <a16:creationId xmlns:a16="http://schemas.microsoft.com/office/drawing/2014/main" id="{97076EAC-46C9-4878-9266-1FFD428C5D72}"/>
                  </a:ext>
                </a:extLst>
              </p:cNvPr>
              <p:cNvPicPr>
                <a:picLocks noChangeAspect="1"/>
              </p:cNvPicPr>
              <p:nvPr/>
            </p:nvPicPr>
            <p:blipFill>
              <a:blip r:embed="rId17"/>
              <a:stretch>
                <a:fillRect/>
              </a:stretch>
            </p:blipFill>
            <p:spPr>
              <a:xfrm>
                <a:off x="3715328" y="5444538"/>
                <a:ext cx="482077" cy="482077"/>
              </a:xfrm>
              <a:prstGeom prst="rect">
                <a:avLst/>
              </a:prstGeom>
            </p:spPr>
          </p:pic>
          <p:pic>
            <p:nvPicPr>
              <p:cNvPr id="101" name="Picture 100">
                <a:extLst>
                  <a:ext uri="{FF2B5EF4-FFF2-40B4-BE49-F238E27FC236}">
                    <a16:creationId xmlns:a16="http://schemas.microsoft.com/office/drawing/2014/main" id="{4772B617-36E2-4C24-8022-E350172CDED5}"/>
                  </a:ext>
                </a:extLst>
              </p:cNvPr>
              <p:cNvPicPr>
                <a:picLocks noChangeAspect="1"/>
              </p:cNvPicPr>
              <p:nvPr/>
            </p:nvPicPr>
            <p:blipFill>
              <a:blip r:embed="rId18"/>
              <a:stretch>
                <a:fillRect/>
              </a:stretch>
            </p:blipFill>
            <p:spPr>
              <a:xfrm>
                <a:off x="3427839" y="5066550"/>
                <a:ext cx="438252" cy="438252"/>
              </a:xfrm>
              <a:prstGeom prst="rect">
                <a:avLst/>
              </a:prstGeom>
            </p:spPr>
          </p:pic>
          <p:grpSp>
            <p:nvGrpSpPr>
              <p:cNvPr id="102" name="Group 101">
                <a:extLst>
                  <a:ext uri="{FF2B5EF4-FFF2-40B4-BE49-F238E27FC236}">
                    <a16:creationId xmlns:a16="http://schemas.microsoft.com/office/drawing/2014/main" id="{E314AFA1-3DFF-48C8-9958-C168B79A7E40}"/>
                  </a:ext>
                </a:extLst>
              </p:cNvPr>
              <p:cNvGrpSpPr/>
              <p:nvPr/>
            </p:nvGrpSpPr>
            <p:grpSpPr>
              <a:xfrm>
                <a:off x="1970714" y="4745078"/>
                <a:ext cx="956049" cy="1646067"/>
                <a:chOff x="3613302" y="3372643"/>
                <a:chExt cx="1921433" cy="3007462"/>
              </a:xfrm>
            </p:grpSpPr>
            <p:pic>
              <p:nvPicPr>
                <p:cNvPr id="103" name="Picture 88">
                  <a:extLst>
                    <a:ext uri="{FF2B5EF4-FFF2-40B4-BE49-F238E27FC236}">
                      <a16:creationId xmlns:a16="http://schemas.microsoft.com/office/drawing/2014/main" id="{AE4BD2A9-A044-4829-A0A2-4E31C028498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3613302" y="3372643"/>
                  <a:ext cx="1921433" cy="3007462"/>
                </a:xfrm>
                <a:prstGeom prst="rect">
                  <a:avLst/>
                </a:prstGeom>
              </p:spPr>
            </p:pic>
            <p:sp>
              <p:nvSpPr>
                <p:cNvPr id="104" name="Rectangle 103">
                  <a:extLst>
                    <a:ext uri="{FF2B5EF4-FFF2-40B4-BE49-F238E27FC236}">
                      <a16:creationId xmlns:a16="http://schemas.microsoft.com/office/drawing/2014/main" id="{777B670C-5443-4332-9076-078C52592357}"/>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2F5526D9-6FB4-4F75-BA19-53726C47911B}"/>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919D610A-1168-474E-A0CD-8E48173B02B8}"/>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BC034729-1545-4478-83FF-131B3082D60B}"/>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808FC150-BE61-4F8B-8E4A-D040554ADBFB}"/>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FC4A19F-F72D-4B74-9078-68583B366B4C}"/>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72E0F05B-DCC0-44A3-ABF2-02E937002019}"/>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a:extLst>
                <a:ext uri="{FF2B5EF4-FFF2-40B4-BE49-F238E27FC236}">
                  <a16:creationId xmlns:a16="http://schemas.microsoft.com/office/drawing/2014/main" id="{0A8D8726-76B4-4FB1-8F88-A7D833BC4475}"/>
                </a:ext>
              </a:extLst>
            </p:cNvPr>
            <p:cNvSpPr/>
            <p:nvPr/>
          </p:nvSpPr>
          <p:spPr>
            <a:xfrm>
              <a:off x="10997609" y="6206293"/>
              <a:ext cx="1563624" cy="535531"/>
            </a:xfrm>
            <a:prstGeom prst="rect">
              <a:avLst/>
            </a:prstGeom>
          </p:spPr>
          <p:txBody>
            <a:bodyPr wrap="square">
              <a:spAutoFit/>
            </a:bodyPr>
            <a:lstStyle/>
            <a:p>
              <a:pPr algn="ctr" defTabSz="822930"/>
              <a:r>
                <a:rPr lang="en-US" sz="1440" spc="-45">
                  <a:ln w="3175">
                    <a:noFill/>
                  </a:ln>
                  <a:gradFill>
                    <a:gsLst>
                      <a:gs pos="1250">
                        <a:srgbClr val="1A1A1A"/>
                      </a:gs>
                      <a:gs pos="100000">
                        <a:srgbClr val="1A1A1A"/>
                      </a:gs>
                    </a:gsLst>
                    <a:lin ang="5400000" scaled="0"/>
                  </a:gradFill>
                  <a:latin typeface="Segoe UI"/>
                  <a:cs typeface="Segoe UI" pitchFamily="34" charset="0"/>
                </a:rPr>
                <a:t>On-premises</a:t>
              </a:r>
              <a:br>
                <a:rPr lang="en-US" sz="1440" spc="-45">
                  <a:ln w="3175">
                    <a:noFill/>
                  </a:ln>
                  <a:gradFill>
                    <a:gsLst>
                      <a:gs pos="1250">
                        <a:srgbClr val="1A1A1A"/>
                      </a:gs>
                      <a:gs pos="100000">
                        <a:srgbClr val="1A1A1A"/>
                      </a:gs>
                    </a:gsLst>
                    <a:lin ang="5400000" scaled="0"/>
                  </a:gradFill>
                  <a:latin typeface="Segoe UI"/>
                  <a:cs typeface="Segoe UI" pitchFamily="34" charset="0"/>
                </a:rPr>
              </a:br>
              <a:r>
                <a:rPr lang="en-US" sz="1440" spc="-45">
                  <a:ln w="3175">
                    <a:noFill/>
                  </a:ln>
                  <a:gradFill>
                    <a:gsLst>
                      <a:gs pos="1250">
                        <a:srgbClr val="1A1A1A"/>
                      </a:gs>
                      <a:gs pos="100000">
                        <a:srgbClr val="1A1A1A"/>
                      </a:gs>
                    </a:gsLst>
                    <a:lin ang="5400000" scaled="0"/>
                  </a:gradFill>
                  <a:latin typeface="Segoe UI"/>
                  <a:cs typeface="Segoe UI" pitchFamily="34" charset="0"/>
                </a:rPr>
                <a:t>&amp; web apps</a:t>
              </a:r>
              <a:endParaRPr lang="en-US" sz="900">
                <a:solidFill>
                  <a:srgbClr val="000000"/>
                </a:solidFill>
                <a:latin typeface="Segoe UI"/>
              </a:endParaRPr>
            </a:p>
          </p:txBody>
        </p:sp>
      </p:grpSp>
      <p:grpSp>
        <p:nvGrpSpPr>
          <p:cNvPr id="82" name="Group 81">
            <a:extLst>
              <a:ext uri="{FF2B5EF4-FFF2-40B4-BE49-F238E27FC236}">
                <a16:creationId xmlns:a16="http://schemas.microsoft.com/office/drawing/2014/main" id="{336C616D-6283-4CAB-B809-A6C04B8F9EFE}"/>
              </a:ext>
            </a:extLst>
          </p:cNvPr>
          <p:cNvGrpSpPr/>
          <p:nvPr/>
        </p:nvGrpSpPr>
        <p:grpSpPr>
          <a:xfrm>
            <a:off x="4748369" y="1298655"/>
            <a:ext cx="1977792" cy="1217438"/>
            <a:chOff x="13283193" y="691690"/>
            <a:chExt cx="2014419" cy="1239985"/>
          </a:xfrm>
        </p:grpSpPr>
        <p:grpSp>
          <p:nvGrpSpPr>
            <p:cNvPr id="84" name="Group 83">
              <a:extLst>
                <a:ext uri="{FF2B5EF4-FFF2-40B4-BE49-F238E27FC236}">
                  <a16:creationId xmlns:a16="http://schemas.microsoft.com/office/drawing/2014/main" id="{8987CAC3-C8B2-43CC-8D23-39FFAB348BDB}"/>
                </a:ext>
              </a:extLst>
            </p:cNvPr>
            <p:cNvGrpSpPr/>
            <p:nvPr/>
          </p:nvGrpSpPr>
          <p:grpSpPr>
            <a:xfrm>
              <a:off x="13283193" y="691690"/>
              <a:ext cx="2014419" cy="1239985"/>
              <a:chOff x="9682252" y="2345440"/>
              <a:chExt cx="2014419" cy="1239985"/>
            </a:xfrm>
          </p:grpSpPr>
          <p:grpSp>
            <p:nvGrpSpPr>
              <p:cNvPr id="88" name="Group 87">
                <a:extLst>
                  <a:ext uri="{FF2B5EF4-FFF2-40B4-BE49-F238E27FC236}">
                    <a16:creationId xmlns:a16="http://schemas.microsoft.com/office/drawing/2014/main" id="{E0085E2D-03A4-4E04-8FCC-C404ABC1FA4A}"/>
                  </a:ext>
                </a:extLst>
              </p:cNvPr>
              <p:cNvGrpSpPr/>
              <p:nvPr/>
            </p:nvGrpSpPr>
            <p:grpSpPr>
              <a:xfrm>
                <a:off x="10070785" y="2345440"/>
                <a:ext cx="1625886" cy="1069106"/>
                <a:chOff x="10846854" y="1787463"/>
                <a:chExt cx="1625886" cy="1069106"/>
              </a:xfrm>
            </p:grpSpPr>
            <p:sp>
              <p:nvSpPr>
                <p:cNvPr id="92" name="Freeform 38">
                  <a:extLst>
                    <a:ext uri="{FF2B5EF4-FFF2-40B4-BE49-F238E27FC236}">
                      <a16:creationId xmlns:a16="http://schemas.microsoft.com/office/drawing/2014/main" id="{351C2E27-6E7F-4FE2-954F-CE3AD64938D0}"/>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sp>
              <p:nvSpPr>
                <p:cNvPr id="93" name="Freeform 131">
                  <a:extLst>
                    <a:ext uri="{FF2B5EF4-FFF2-40B4-BE49-F238E27FC236}">
                      <a16:creationId xmlns:a16="http://schemas.microsoft.com/office/drawing/2014/main" id="{E6212AD6-F1B5-42E5-9534-72B19C35D2A5}"/>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2296" tIns="41148" rIns="82296" bIns="41148" numCol="1" anchor="t" anchorCtr="0" compatLnSpc="1">
                  <a:prstTxWarp prst="textNoShape">
                    <a:avLst/>
                  </a:prstTxWarp>
                </a:bodyPr>
                <a:lstStyle/>
                <a:p>
                  <a:pPr algn="ctr" defTabSz="822930"/>
                  <a:endParaRPr lang="en-US" sz="1589">
                    <a:solidFill>
                      <a:srgbClr val="000000"/>
                    </a:solidFill>
                    <a:latin typeface="Segoe UI"/>
                  </a:endParaRPr>
                </a:p>
              </p:txBody>
            </p:sp>
          </p:grpSp>
          <p:grpSp>
            <p:nvGrpSpPr>
              <p:cNvPr id="89" name="Group 88">
                <a:extLst>
                  <a:ext uri="{FF2B5EF4-FFF2-40B4-BE49-F238E27FC236}">
                    <a16:creationId xmlns:a16="http://schemas.microsoft.com/office/drawing/2014/main" id="{ABE1F169-9EE7-44F5-9D0F-C5E1516827E3}"/>
                  </a:ext>
                </a:extLst>
              </p:cNvPr>
              <p:cNvGrpSpPr/>
              <p:nvPr/>
            </p:nvGrpSpPr>
            <p:grpSpPr>
              <a:xfrm>
                <a:off x="9682252" y="2749670"/>
                <a:ext cx="1271007" cy="835755"/>
                <a:chOff x="10909197" y="2287518"/>
                <a:chExt cx="1271007" cy="835755"/>
              </a:xfrm>
            </p:grpSpPr>
            <p:sp>
              <p:nvSpPr>
                <p:cNvPr id="90" name="Freeform 38">
                  <a:extLst>
                    <a:ext uri="{FF2B5EF4-FFF2-40B4-BE49-F238E27FC236}">
                      <a16:creationId xmlns:a16="http://schemas.microsoft.com/office/drawing/2014/main" id="{B39AD6B6-A997-429A-92CD-F307C42C611B}"/>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pic>
              <p:nvPicPr>
                <p:cNvPr id="91" name="Picture 2" descr="https://azure.microsoft.com/svghandler/preview/?width=600&amp;amp;height=315">
                  <a:extLst>
                    <a:ext uri="{FF2B5EF4-FFF2-40B4-BE49-F238E27FC236}">
                      <a16:creationId xmlns:a16="http://schemas.microsoft.com/office/drawing/2014/main" id="{E85DA18A-96B3-4F6D-8BCE-6CDEBEB2DC6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85" name="Freeform 22">
              <a:extLst>
                <a:ext uri="{FF2B5EF4-FFF2-40B4-BE49-F238E27FC236}">
                  <a16:creationId xmlns:a16="http://schemas.microsoft.com/office/drawing/2014/main" id="{EFD096C1-54B1-47C4-8265-72081787682F}"/>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defTabSz="822930"/>
              <a:endParaRPr lang="en-US" sz="1589">
                <a:solidFill>
                  <a:srgbClr val="000000"/>
                </a:solidFill>
                <a:latin typeface="Segoe UI"/>
              </a:endParaRPr>
            </a:p>
          </p:txBody>
        </p:sp>
        <p:pic>
          <p:nvPicPr>
            <p:cNvPr id="86" name="Picture 85">
              <a:extLst>
                <a:ext uri="{FF2B5EF4-FFF2-40B4-BE49-F238E27FC236}">
                  <a16:creationId xmlns:a16="http://schemas.microsoft.com/office/drawing/2014/main" id="{EF5CD6C1-11F2-4C8B-9FE1-B57D334A9C0A}"/>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87" name="Picture 86">
              <a:extLst>
                <a:ext uri="{FF2B5EF4-FFF2-40B4-BE49-F238E27FC236}">
                  <a16:creationId xmlns:a16="http://schemas.microsoft.com/office/drawing/2014/main" id="{F5832C16-55E0-4B30-ABF8-F788497044D3}"/>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4" name="Oval 3">
            <a:extLst>
              <a:ext uri="{FF2B5EF4-FFF2-40B4-BE49-F238E27FC236}">
                <a16:creationId xmlns:a16="http://schemas.microsoft.com/office/drawing/2014/main" id="{D8AAF2D8-6788-2C44-B31D-A588CCDF2CA7}"/>
              </a:ext>
            </a:extLst>
          </p:cNvPr>
          <p:cNvSpPr/>
          <p:nvPr/>
        </p:nvSpPr>
        <p:spPr bwMode="auto">
          <a:xfrm>
            <a:off x="9566427"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18" name="!!Partner">
            <a:extLst>
              <a:ext uri="{FF2B5EF4-FFF2-40B4-BE49-F238E27FC236}">
                <a16:creationId xmlns:a16="http://schemas.microsoft.com/office/drawing/2014/main" id="{2C18D59C-9DD2-4F68-AF02-AAE1913A11C5}"/>
              </a:ext>
            </a:extLst>
          </p:cNvPr>
          <p:cNvGrpSpPr/>
          <p:nvPr/>
        </p:nvGrpSpPr>
        <p:grpSpPr>
          <a:xfrm>
            <a:off x="9727170" y="1837087"/>
            <a:ext cx="971257" cy="971257"/>
            <a:chOff x="5602288" y="2266950"/>
            <a:chExt cx="1296987" cy="1296988"/>
          </a:xfrm>
          <a:effectLst>
            <a:outerShdw blurRad="50800" dist="38100" dir="2700000" algn="tl" rotWithShape="0">
              <a:prstClr val="black">
                <a:alpha val="0"/>
              </a:prstClr>
            </a:outerShdw>
          </a:effectLst>
        </p:grpSpPr>
        <p:sp>
          <p:nvSpPr>
            <p:cNvPr id="119" name="AutoShape 8">
              <a:extLst>
                <a:ext uri="{FF2B5EF4-FFF2-40B4-BE49-F238E27FC236}">
                  <a16:creationId xmlns:a16="http://schemas.microsoft.com/office/drawing/2014/main" id="{5643433B-57A0-4984-A79B-BED22E9F2FBB}"/>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0" name="Freeform 10">
              <a:extLst>
                <a:ext uri="{FF2B5EF4-FFF2-40B4-BE49-F238E27FC236}">
                  <a16:creationId xmlns:a16="http://schemas.microsoft.com/office/drawing/2014/main" id="{B949D355-6D50-4AFD-A5CE-BA6A9162CB40}"/>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1" name="Freeform 11">
              <a:extLst>
                <a:ext uri="{FF2B5EF4-FFF2-40B4-BE49-F238E27FC236}">
                  <a16:creationId xmlns:a16="http://schemas.microsoft.com/office/drawing/2014/main" id="{C19032F5-851A-4FC1-90DB-A4D46269028D}"/>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2" name="Freeform 12">
              <a:extLst>
                <a:ext uri="{FF2B5EF4-FFF2-40B4-BE49-F238E27FC236}">
                  <a16:creationId xmlns:a16="http://schemas.microsoft.com/office/drawing/2014/main" id="{984BA9D0-490F-488B-B0A3-70EB8E88939F}"/>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3" name="Freeform 13">
              <a:extLst>
                <a:ext uri="{FF2B5EF4-FFF2-40B4-BE49-F238E27FC236}">
                  <a16:creationId xmlns:a16="http://schemas.microsoft.com/office/drawing/2014/main" id="{E73D7FAA-5F80-44E5-9B9B-FCD33E5DF14F}"/>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4" name="Freeform 14">
              <a:extLst>
                <a:ext uri="{FF2B5EF4-FFF2-40B4-BE49-F238E27FC236}">
                  <a16:creationId xmlns:a16="http://schemas.microsoft.com/office/drawing/2014/main" id="{FBAA9C9C-1A3C-4223-B7C0-5076C914C065}"/>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5" name="Freeform 15">
              <a:extLst>
                <a:ext uri="{FF2B5EF4-FFF2-40B4-BE49-F238E27FC236}">
                  <a16:creationId xmlns:a16="http://schemas.microsoft.com/office/drawing/2014/main" id="{D0EEFAF1-9F7A-40F6-A13E-AFBFF27A74FD}"/>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6" name="Freeform 16">
              <a:extLst>
                <a:ext uri="{FF2B5EF4-FFF2-40B4-BE49-F238E27FC236}">
                  <a16:creationId xmlns:a16="http://schemas.microsoft.com/office/drawing/2014/main" id="{AF2A99E3-12DC-4E32-8EB1-A370ECE5CEE7}"/>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grpSp>
      <p:sp>
        <p:nvSpPr>
          <p:cNvPr id="144" name="Oval 143">
            <a:extLst>
              <a:ext uri="{FF2B5EF4-FFF2-40B4-BE49-F238E27FC236}">
                <a16:creationId xmlns:a16="http://schemas.microsoft.com/office/drawing/2014/main" id="{94A69364-56C7-4D4D-9C85-4CA5842D3C0D}"/>
              </a:ext>
            </a:extLst>
          </p:cNvPr>
          <p:cNvSpPr/>
          <p:nvPr/>
        </p:nvSpPr>
        <p:spPr bwMode="auto">
          <a:xfrm>
            <a:off x="1216390"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27" name="!!Customer">
            <a:extLst>
              <a:ext uri="{FF2B5EF4-FFF2-40B4-BE49-F238E27FC236}">
                <a16:creationId xmlns:a16="http://schemas.microsoft.com/office/drawing/2014/main" id="{AA939B51-1672-4C05-8AD5-46E7F31C00E5}"/>
              </a:ext>
            </a:extLst>
          </p:cNvPr>
          <p:cNvGrpSpPr>
            <a:grpSpLocks/>
          </p:cNvGrpSpPr>
          <p:nvPr/>
        </p:nvGrpSpPr>
        <p:grpSpPr>
          <a:xfrm>
            <a:off x="1540689" y="1951241"/>
            <a:ext cx="647291" cy="647291"/>
            <a:chOff x="7581998" y="4390189"/>
            <a:chExt cx="790948" cy="790948"/>
          </a:xfrm>
          <a:effectLst>
            <a:outerShdw blurRad="50800" dist="38100" dir="2700000" algn="tl" rotWithShape="0">
              <a:prstClr val="black">
                <a:alpha val="0"/>
              </a:prstClr>
            </a:outerShdw>
          </a:effectLst>
        </p:grpSpPr>
        <p:sp>
          <p:nvSpPr>
            <p:cNvPr id="128" name="Freeform 25">
              <a:extLst>
                <a:ext uri="{FF2B5EF4-FFF2-40B4-BE49-F238E27FC236}">
                  <a16:creationId xmlns:a16="http://schemas.microsoft.com/office/drawing/2014/main" id="{526719C0-97F0-424D-BB82-22AB1F85E030}"/>
                </a:ext>
              </a:extLst>
            </p:cNvPr>
            <p:cNvSpPr>
              <a:spLocks/>
            </p:cNvSpPr>
            <p:nvPr/>
          </p:nvSpPr>
          <p:spPr bwMode="auto">
            <a:xfrm>
              <a:off x="7581998" y="4390189"/>
              <a:ext cx="197737" cy="195482"/>
            </a:xfrm>
            <a:custGeom>
              <a:avLst/>
              <a:gdLst>
                <a:gd name="T0" fmla="*/ 0 w 106"/>
                <a:gd name="T1" fmla="*/ 0 h 105"/>
                <a:gd name="T2" fmla="*/ 0 w 106"/>
                <a:gd name="T3" fmla="*/ 0 h 105"/>
                <a:gd name="T4" fmla="*/ 0 w 106"/>
                <a:gd name="T5" fmla="*/ 105 h 105"/>
                <a:gd name="T6" fmla="*/ 26 w 106"/>
                <a:gd name="T7" fmla="*/ 105 h 105"/>
                <a:gd name="T8" fmla="*/ 26 w 106"/>
                <a:gd name="T9" fmla="*/ 26 h 105"/>
                <a:gd name="T10" fmla="*/ 106 w 106"/>
                <a:gd name="T11" fmla="*/ 26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105"/>
                  </a:lnTo>
                  <a:lnTo>
                    <a:pt x="26" y="105"/>
                  </a:lnTo>
                  <a:lnTo>
                    <a:pt x="26" y="26"/>
                  </a:lnTo>
                  <a:lnTo>
                    <a:pt x="106" y="26"/>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29" name="Freeform 26">
              <a:extLst>
                <a:ext uri="{FF2B5EF4-FFF2-40B4-BE49-F238E27FC236}">
                  <a16:creationId xmlns:a16="http://schemas.microsoft.com/office/drawing/2014/main" id="{EA1A84EE-85EC-42A1-8531-291E797DACD0}"/>
                </a:ext>
              </a:extLst>
            </p:cNvPr>
            <p:cNvSpPr>
              <a:spLocks/>
            </p:cNvSpPr>
            <p:nvPr/>
          </p:nvSpPr>
          <p:spPr bwMode="auto">
            <a:xfrm>
              <a:off x="7581998" y="4985655"/>
              <a:ext cx="197737" cy="195482"/>
            </a:xfrm>
            <a:custGeom>
              <a:avLst/>
              <a:gdLst>
                <a:gd name="T0" fmla="*/ 0 w 106"/>
                <a:gd name="T1" fmla="*/ 0 h 106"/>
                <a:gd name="T2" fmla="*/ 0 w 106"/>
                <a:gd name="T3" fmla="*/ 0 h 106"/>
                <a:gd name="T4" fmla="*/ 0 w 106"/>
                <a:gd name="T5" fmla="*/ 106 h 106"/>
                <a:gd name="T6" fmla="*/ 106 w 106"/>
                <a:gd name="T7" fmla="*/ 106 h 106"/>
                <a:gd name="T8" fmla="*/ 106 w 106"/>
                <a:gd name="T9" fmla="*/ 80 h 106"/>
                <a:gd name="T10" fmla="*/ 26 w 106"/>
                <a:gd name="T11" fmla="*/ 80 h 106"/>
                <a:gd name="T12" fmla="*/ 26 w 106"/>
                <a:gd name="T13" fmla="*/ 0 h 106"/>
                <a:gd name="T14" fmla="*/ 0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0" y="0"/>
                  </a:moveTo>
                  <a:lnTo>
                    <a:pt x="0" y="0"/>
                  </a:lnTo>
                  <a:lnTo>
                    <a:pt x="0" y="106"/>
                  </a:lnTo>
                  <a:lnTo>
                    <a:pt x="106" y="106"/>
                  </a:lnTo>
                  <a:lnTo>
                    <a:pt x="106" y="80"/>
                  </a:lnTo>
                  <a:lnTo>
                    <a:pt x="26" y="80"/>
                  </a:lnTo>
                  <a:lnTo>
                    <a:pt x="2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0" name="Freeform 27">
              <a:extLst>
                <a:ext uri="{FF2B5EF4-FFF2-40B4-BE49-F238E27FC236}">
                  <a16:creationId xmlns:a16="http://schemas.microsoft.com/office/drawing/2014/main" id="{EE8D1B48-F339-4687-B268-D19E2A30C0E5}"/>
                </a:ext>
              </a:extLst>
            </p:cNvPr>
            <p:cNvSpPr>
              <a:spLocks/>
            </p:cNvSpPr>
            <p:nvPr/>
          </p:nvSpPr>
          <p:spPr bwMode="auto">
            <a:xfrm>
              <a:off x="8178205" y="4390189"/>
              <a:ext cx="194741" cy="195482"/>
            </a:xfrm>
            <a:custGeom>
              <a:avLst/>
              <a:gdLst>
                <a:gd name="T0" fmla="*/ 0 w 106"/>
                <a:gd name="T1" fmla="*/ 0 h 105"/>
                <a:gd name="T2" fmla="*/ 0 w 106"/>
                <a:gd name="T3" fmla="*/ 0 h 105"/>
                <a:gd name="T4" fmla="*/ 0 w 106"/>
                <a:gd name="T5" fmla="*/ 26 h 105"/>
                <a:gd name="T6" fmla="*/ 79 w 106"/>
                <a:gd name="T7" fmla="*/ 26 h 105"/>
                <a:gd name="T8" fmla="*/ 79 w 106"/>
                <a:gd name="T9" fmla="*/ 105 h 105"/>
                <a:gd name="T10" fmla="*/ 106 w 106"/>
                <a:gd name="T11" fmla="*/ 105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26"/>
                  </a:lnTo>
                  <a:lnTo>
                    <a:pt x="79" y="26"/>
                  </a:lnTo>
                  <a:lnTo>
                    <a:pt x="79" y="105"/>
                  </a:lnTo>
                  <a:lnTo>
                    <a:pt x="106" y="105"/>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1" name="Freeform 28">
              <a:extLst>
                <a:ext uri="{FF2B5EF4-FFF2-40B4-BE49-F238E27FC236}">
                  <a16:creationId xmlns:a16="http://schemas.microsoft.com/office/drawing/2014/main" id="{3A559068-B8DB-4987-8B8B-3B5D3DB4F4A1}"/>
                </a:ext>
              </a:extLst>
            </p:cNvPr>
            <p:cNvSpPr>
              <a:spLocks/>
            </p:cNvSpPr>
            <p:nvPr/>
          </p:nvSpPr>
          <p:spPr bwMode="auto">
            <a:xfrm>
              <a:off x="8178205" y="4985655"/>
              <a:ext cx="194741" cy="195482"/>
            </a:xfrm>
            <a:custGeom>
              <a:avLst/>
              <a:gdLst>
                <a:gd name="T0" fmla="*/ 79 w 106"/>
                <a:gd name="T1" fmla="*/ 0 h 106"/>
                <a:gd name="T2" fmla="*/ 79 w 106"/>
                <a:gd name="T3" fmla="*/ 0 h 106"/>
                <a:gd name="T4" fmla="*/ 79 w 106"/>
                <a:gd name="T5" fmla="*/ 80 h 106"/>
                <a:gd name="T6" fmla="*/ 0 w 106"/>
                <a:gd name="T7" fmla="*/ 80 h 106"/>
                <a:gd name="T8" fmla="*/ 0 w 106"/>
                <a:gd name="T9" fmla="*/ 106 h 106"/>
                <a:gd name="T10" fmla="*/ 106 w 106"/>
                <a:gd name="T11" fmla="*/ 106 h 106"/>
                <a:gd name="T12" fmla="*/ 106 w 106"/>
                <a:gd name="T13" fmla="*/ 0 h 106"/>
                <a:gd name="T14" fmla="*/ 79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79" y="0"/>
                  </a:moveTo>
                  <a:lnTo>
                    <a:pt x="79" y="0"/>
                  </a:lnTo>
                  <a:lnTo>
                    <a:pt x="79" y="80"/>
                  </a:lnTo>
                  <a:lnTo>
                    <a:pt x="0" y="80"/>
                  </a:lnTo>
                  <a:lnTo>
                    <a:pt x="0" y="106"/>
                  </a:lnTo>
                  <a:lnTo>
                    <a:pt x="106" y="106"/>
                  </a:lnTo>
                  <a:lnTo>
                    <a:pt x="106" y="0"/>
                  </a:lnTo>
                  <a:lnTo>
                    <a:pt x="79"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2" name="Freeform 29">
              <a:extLst>
                <a:ext uri="{FF2B5EF4-FFF2-40B4-BE49-F238E27FC236}">
                  <a16:creationId xmlns:a16="http://schemas.microsoft.com/office/drawing/2014/main" id="{AD236810-25E6-47E3-8D97-C1615AAF83B8}"/>
                </a:ext>
              </a:extLst>
            </p:cNvPr>
            <p:cNvSpPr>
              <a:spLocks/>
            </p:cNvSpPr>
            <p:nvPr/>
          </p:nvSpPr>
          <p:spPr bwMode="auto">
            <a:xfrm>
              <a:off x="7859708" y="4554456"/>
              <a:ext cx="232064" cy="232947"/>
            </a:xfrm>
            <a:custGeom>
              <a:avLst/>
              <a:gdLst>
                <a:gd name="T0" fmla="*/ 4 w 108"/>
                <a:gd name="T1" fmla="*/ 75 h 108"/>
                <a:gd name="T2" fmla="*/ 4 w 108"/>
                <a:gd name="T3" fmla="*/ 75 h 108"/>
                <a:gd name="T4" fmla="*/ 0 w 108"/>
                <a:gd name="T5" fmla="*/ 54 h 108"/>
                <a:gd name="T6" fmla="*/ 4 w 108"/>
                <a:gd name="T7" fmla="*/ 33 h 108"/>
                <a:gd name="T8" fmla="*/ 16 w 108"/>
                <a:gd name="T9" fmla="*/ 16 h 108"/>
                <a:gd name="T10" fmla="*/ 33 w 108"/>
                <a:gd name="T11" fmla="*/ 4 h 108"/>
                <a:gd name="T12" fmla="*/ 54 w 108"/>
                <a:gd name="T13" fmla="*/ 0 h 108"/>
                <a:gd name="T14" fmla="*/ 75 w 108"/>
                <a:gd name="T15" fmla="*/ 4 h 108"/>
                <a:gd name="T16" fmla="*/ 92 w 108"/>
                <a:gd name="T17" fmla="*/ 16 h 108"/>
                <a:gd name="T18" fmla="*/ 104 w 108"/>
                <a:gd name="T19" fmla="*/ 33 h 108"/>
                <a:gd name="T20" fmla="*/ 108 w 108"/>
                <a:gd name="T21" fmla="*/ 54 h 108"/>
                <a:gd name="T22" fmla="*/ 104 w 108"/>
                <a:gd name="T23" fmla="*/ 75 h 108"/>
                <a:gd name="T24" fmla="*/ 92 w 108"/>
                <a:gd name="T25" fmla="*/ 92 h 108"/>
                <a:gd name="T26" fmla="*/ 75 w 108"/>
                <a:gd name="T27" fmla="*/ 104 h 108"/>
                <a:gd name="T28" fmla="*/ 54 w 108"/>
                <a:gd name="T29" fmla="*/ 108 h 108"/>
                <a:gd name="T30" fmla="*/ 33 w 108"/>
                <a:gd name="T31" fmla="*/ 104 h 108"/>
                <a:gd name="T32" fmla="*/ 16 w 108"/>
                <a:gd name="T33" fmla="*/ 92 h 108"/>
                <a:gd name="T34" fmla="*/ 4 w 108"/>
                <a:gd name="T3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8">
                  <a:moveTo>
                    <a:pt x="4" y="75"/>
                  </a:moveTo>
                  <a:lnTo>
                    <a:pt x="4" y="75"/>
                  </a:lnTo>
                  <a:cubicBezTo>
                    <a:pt x="1" y="68"/>
                    <a:pt x="0" y="61"/>
                    <a:pt x="0" y="54"/>
                  </a:cubicBezTo>
                  <a:cubicBezTo>
                    <a:pt x="0" y="46"/>
                    <a:pt x="1" y="39"/>
                    <a:pt x="4" y="33"/>
                  </a:cubicBezTo>
                  <a:cubicBezTo>
                    <a:pt x="7" y="26"/>
                    <a:pt x="11" y="20"/>
                    <a:pt x="16" y="16"/>
                  </a:cubicBezTo>
                  <a:cubicBezTo>
                    <a:pt x="20" y="11"/>
                    <a:pt x="26" y="7"/>
                    <a:pt x="33" y="4"/>
                  </a:cubicBezTo>
                  <a:cubicBezTo>
                    <a:pt x="39" y="1"/>
                    <a:pt x="46" y="0"/>
                    <a:pt x="54" y="0"/>
                  </a:cubicBezTo>
                  <a:cubicBezTo>
                    <a:pt x="61" y="0"/>
                    <a:pt x="68" y="1"/>
                    <a:pt x="75" y="4"/>
                  </a:cubicBezTo>
                  <a:cubicBezTo>
                    <a:pt x="81" y="7"/>
                    <a:pt x="87" y="11"/>
                    <a:pt x="92" y="16"/>
                  </a:cubicBezTo>
                  <a:cubicBezTo>
                    <a:pt x="97" y="20"/>
                    <a:pt x="101" y="26"/>
                    <a:pt x="104" y="33"/>
                  </a:cubicBezTo>
                  <a:cubicBezTo>
                    <a:pt x="106" y="39"/>
                    <a:pt x="108" y="46"/>
                    <a:pt x="108" y="54"/>
                  </a:cubicBezTo>
                  <a:cubicBezTo>
                    <a:pt x="108" y="61"/>
                    <a:pt x="106" y="68"/>
                    <a:pt x="104" y="75"/>
                  </a:cubicBezTo>
                  <a:cubicBezTo>
                    <a:pt x="101" y="81"/>
                    <a:pt x="97" y="87"/>
                    <a:pt x="92" y="92"/>
                  </a:cubicBezTo>
                  <a:cubicBezTo>
                    <a:pt x="87" y="97"/>
                    <a:pt x="81" y="101"/>
                    <a:pt x="75" y="104"/>
                  </a:cubicBezTo>
                  <a:cubicBezTo>
                    <a:pt x="68" y="106"/>
                    <a:pt x="61" y="108"/>
                    <a:pt x="54" y="108"/>
                  </a:cubicBezTo>
                  <a:cubicBezTo>
                    <a:pt x="46" y="108"/>
                    <a:pt x="39" y="106"/>
                    <a:pt x="33" y="104"/>
                  </a:cubicBezTo>
                  <a:cubicBezTo>
                    <a:pt x="26" y="101"/>
                    <a:pt x="20" y="97"/>
                    <a:pt x="16" y="92"/>
                  </a:cubicBezTo>
                  <a:cubicBezTo>
                    <a:pt x="11" y="87"/>
                    <a:pt x="7" y="81"/>
                    <a:pt x="4" y="75"/>
                  </a:cubicBezTo>
                  <a:close/>
                </a:path>
              </a:pathLst>
            </a:custGeom>
            <a:solidFill>
              <a:srgbClr val="C1C1C1"/>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3" name="Freeform 30">
              <a:extLst>
                <a:ext uri="{FF2B5EF4-FFF2-40B4-BE49-F238E27FC236}">
                  <a16:creationId xmlns:a16="http://schemas.microsoft.com/office/drawing/2014/main" id="{27F85502-BAEE-47FE-8480-42540EA9441A}"/>
                </a:ext>
              </a:extLst>
            </p:cNvPr>
            <p:cNvSpPr>
              <a:spLocks/>
            </p:cNvSpPr>
            <p:nvPr/>
          </p:nvSpPr>
          <p:spPr bwMode="auto">
            <a:xfrm>
              <a:off x="7800827" y="4846508"/>
              <a:ext cx="349828" cy="166886"/>
            </a:xfrm>
            <a:custGeom>
              <a:avLst/>
              <a:gdLst>
                <a:gd name="T0" fmla="*/ 0 w 162"/>
                <a:gd name="T1" fmla="*/ 77 h 77"/>
                <a:gd name="T2" fmla="*/ 0 w 162"/>
                <a:gd name="T3" fmla="*/ 77 h 77"/>
                <a:gd name="T4" fmla="*/ 6 w 162"/>
                <a:gd name="T5" fmla="*/ 49 h 77"/>
                <a:gd name="T6" fmla="*/ 23 w 162"/>
                <a:gd name="T7" fmla="*/ 24 h 77"/>
                <a:gd name="T8" fmla="*/ 49 w 162"/>
                <a:gd name="T9" fmla="*/ 6 h 77"/>
                <a:gd name="T10" fmla="*/ 81 w 162"/>
                <a:gd name="T11" fmla="*/ 0 h 77"/>
                <a:gd name="T12" fmla="*/ 113 w 162"/>
                <a:gd name="T13" fmla="*/ 6 h 77"/>
                <a:gd name="T14" fmla="*/ 139 w 162"/>
                <a:gd name="T15" fmla="*/ 23 h 77"/>
                <a:gd name="T16" fmla="*/ 156 w 162"/>
                <a:gd name="T17" fmla="*/ 49 h 77"/>
                <a:gd name="T18" fmla="*/ 162 w 162"/>
                <a:gd name="T19" fmla="*/ 77 h 77"/>
                <a:gd name="T20" fmla="*/ 0 w 162"/>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0" y="77"/>
                  </a:moveTo>
                  <a:lnTo>
                    <a:pt x="0" y="77"/>
                  </a:lnTo>
                  <a:cubicBezTo>
                    <a:pt x="0" y="67"/>
                    <a:pt x="2" y="58"/>
                    <a:pt x="6" y="49"/>
                  </a:cubicBezTo>
                  <a:cubicBezTo>
                    <a:pt x="10" y="39"/>
                    <a:pt x="16" y="31"/>
                    <a:pt x="23" y="24"/>
                  </a:cubicBezTo>
                  <a:cubicBezTo>
                    <a:pt x="30" y="16"/>
                    <a:pt x="39" y="11"/>
                    <a:pt x="49" y="6"/>
                  </a:cubicBezTo>
                  <a:cubicBezTo>
                    <a:pt x="59" y="2"/>
                    <a:pt x="69" y="0"/>
                    <a:pt x="81" y="0"/>
                  </a:cubicBezTo>
                  <a:cubicBezTo>
                    <a:pt x="92" y="0"/>
                    <a:pt x="103" y="2"/>
                    <a:pt x="113" y="6"/>
                  </a:cubicBezTo>
                  <a:cubicBezTo>
                    <a:pt x="123" y="10"/>
                    <a:pt x="131" y="16"/>
                    <a:pt x="139" y="23"/>
                  </a:cubicBezTo>
                  <a:cubicBezTo>
                    <a:pt x="146" y="31"/>
                    <a:pt x="152" y="39"/>
                    <a:pt x="156" y="49"/>
                  </a:cubicBezTo>
                  <a:cubicBezTo>
                    <a:pt x="159" y="58"/>
                    <a:pt x="161" y="67"/>
                    <a:pt x="162" y="77"/>
                  </a:cubicBezTo>
                  <a:lnTo>
                    <a:pt x="0" y="77"/>
                  </a:lnTo>
                  <a:close/>
                </a:path>
              </a:pathLst>
            </a:custGeom>
            <a:solidFill>
              <a:srgbClr val="0078D7"/>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sp>
        <p:nvSpPr>
          <p:cNvPr id="145" name="Oval 144">
            <a:extLst>
              <a:ext uri="{FF2B5EF4-FFF2-40B4-BE49-F238E27FC236}">
                <a16:creationId xmlns:a16="http://schemas.microsoft.com/office/drawing/2014/main" id="{84BDFEBE-2825-0348-91DD-D64BD6226912}"/>
              </a:ext>
            </a:extLst>
          </p:cNvPr>
          <p:cNvSpPr/>
          <p:nvPr/>
        </p:nvSpPr>
        <p:spPr bwMode="auto">
          <a:xfrm>
            <a:off x="4909986" y="5245434"/>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34" name="!!Employee">
            <a:extLst>
              <a:ext uri="{FF2B5EF4-FFF2-40B4-BE49-F238E27FC236}">
                <a16:creationId xmlns:a16="http://schemas.microsoft.com/office/drawing/2014/main" id="{33F1B21B-19EA-42BB-86EA-5A5EFDA3D892}"/>
              </a:ext>
            </a:extLst>
          </p:cNvPr>
          <p:cNvGrpSpPr/>
          <p:nvPr/>
        </p:nvGrpSpPr>
        <p:grpSpPr>
          <a:xfrm>
            <a:off x="5207716" y="5463918"/>
            <a:ext cx="717658" cy="765621"/>
            <a:chOff x="3309100" y="1872647"/>
            <a:chExt cx="641350" cy="684213"/>
          </a:xfrm>
          <a:effectLst>
            <a:outerShdw blurRad="50800" dist="38100" dir="2700000" algn="tl" rotWithShape="0">
              <a:prstClr val="black">
                <a:alpha val="0"/>
              </a:prstClr>
            </a:outerShdw>
          </a:effectLst>
        </p:grpSpPr>
        <p:sp>
          <p:nvSpPr>
            <p:cNvPr id="135" name="Freeform 15">
              <a:extLst>
                <a:ext uri="{FF2B5EF4-FFF2-40B4-BE49-F238E27FC236}">
                  <a16:creationId xmlns:a16="http://schemas.microsoft.com/office/drawing/2014/main" id="{372325B6-23C9-42C5-8E87-510A621F2168}"/>
                </a:ext>
              </a:extLst>
            </p:cNvPr>
            <p:cNvSpPr>
              <a:spLocks noEditPoints="1"/>
            </p:cNvSpPr>
            <p:nvPr/>
          </p:nvSpPr>
          <p:spPr bwMode="auto">
            <a:xfrm>
              <a:off x="3309100" y="1996472"/>
              <a:ext cx="320675" cy="560388"/>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0C0"/>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6" name="Freeform 16">
              <a:extLst>
                <a:ext uri="{FF2B5EF4-FFF2-40B4-BE49-F238E27FC236}">
                  <a16:creationId xmlns:a16="http://schemas.microsoft.com/office/drawing/2014/main" id="{D315C0E0-784B-45F1-911B-5BAA64070135}"/>
                </a:ext>
              </a:extLst>
            </p:cNvPr>
            <p:cNvSpPr>
              <a:spLocks noEditPoints="1"/>
            </p:cNvSpPr>
            <p:nvPr/>
          </p:nvSpPr>
          <p:spPr bwMode="auto">
            <a:xfrm>
              <a:off x="3521825" y="2102835"/>
              <a:ext cx="266700" cy="454025"/>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282828"/>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7" name="Freeform 17">
              <a:extLst>
                <a:ext uri="{FF2B5EF4-FFF2-40B4-BE49-F238E27FC236}">
                  <a16:creationId xmlns:a16="http://schemas.microsoft.com/office/drawing/2014/main" id="{E32E5886-7BBA-4776-9BE2-F9601B64B909}"/>
                </a:ext>
              </a:extLst>
            </p:cNvPr>
            <p:cNvSpPr>
              <a:spLocks/>
            </p:cNvSpPr>
            <p:nvPr/>
          </p:nvSpPr>
          <p:spPr bwMode="auto">
            <a:xfrm>
              <a:off x="3629775" y="2423510"/>
              <a:ext cx="52387" cy="1333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8" name="Freeform 18">
              <a:extLst>
                <a:ext uri="{FF2B5EF4-FFF2-40B4-BE49-F238E27FC236}">
                  <a16:creationId xmlns:a16="http://schemas.microsoft.com/office/drawing/2014/main" id="{963C7655-0F59-41BA-95C4-0728D3BDAC74}"/>
                </a:ext>
              </a:extLst>
            </p:cNvPr>
            <p:cNvSpPr>
              <a:spLocks/>
            </p:cNvSpPr>
            <p:nvPr/>
          </p:nvSpPr>
          <p:spPr bwMode="auto">
            <a:xfrm>
              <a:off x="3788525" y="1872647"/>
              <a:ext cx="161925" cy="684213"/>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grpSp>
        <p:nvGrpSpPr>
          <p:cNvPr id="3" name="Group 2">
            <a:extLst>
              <a:ext uri="{FF2B5EF4-FFF2-40B4-BE49-F238E27FC236}">
                <a16:creationId xmlns:a16="http://schemas.microsoft.com/office/drawing/2014/main" id="{64F666E5-9F49-4457-B13B-E7C746F53A5E}"/>
              </a:ext>
            </a:extLst>
          </p:cNvPr>
          <p:cNvGrpSpPr/>
          <p:nvPr/>
        </p:nvGrpSpPr>
        <p:grpSpPr>
          <a:xfrm>
            <a:off x="6059540" y="5584425"/>
            <a:ext cx="1133268" cy="710742"/>
            <a:chOff x="4715098" y="6931462"/>
            <a:chExt cx="1269672" cy="796289"/>
          </a:xfrm>
        </p:grpSpPr>
        <p:sp useBgFill="1">
          <p:nvSpPr>
            <p:cNvPr id="169" name="Rectangle: Rounded Corners 168">
              <a:extLst>
                <a:ext uri="{FF2B5EF4-FFF2-40B4-BE49-F238E27FC236}">
                  <a16:creationId xmlns:a16="http://schemas.microsoft.com/office/drawing/2014/main" id="{A1F8092F-D5E1-4402-A555-3BDF0847BF1B}"/>
                </a:ext>
              </a:extLst>
            </p:cNvPr>
            <p:cNvSpPr/>
            <p:nvPr/>
          </p:nvSpPr>
          <p:spPr bwMode="auto">
            <a:xfrm>
              <a:off x="4730750" y="6931462"/>
              <a:ext cx="1238250" cy="795661"/>
            </a:xfrm>
            <a:prstGeom prst="roundRect">
              <a:avLst>
                <a:gd name="adj" fmla="val 868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1" name="Picture 39">
              <a:extLst>
                <a:ext uri="{FF2B5EF4-FFF2-40B4-BE49-F238E27FC236}">
                  <a16:creationId xmlns:a16="http://schemas.microsoft.com/office/drawing/2014/main" id="{C09A675F-CFD4-CC41-9681-A71DE96C471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715098" y="6932090"/>
              <a:ext cx="1269672" cy="795661"/>
            </a:xfrm>
            <a:prstGeom prst="rect">
              <a:avLst/>
            </a:prstGeom>
          </p:spPr>
        </p:pic>
      </p:grpSp>
      <p:sp>
        <p:nvSpPr>
          <p:cNvPr id="6" name="TextBox 5">
            <a:extLst>
              <a:ext uri="{FF2B5EF4-FFF2-40B4-BE49-F238E27FC236}">
                <a16:creationId xmlns:a16="http://schemas.microsoft.com/office/drawing/2014/main" id="{C6AE0FA6-DC54-496A-AC56-B1DD1068DD34}"/>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21</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2201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588263" y="1742445"/>
            <a:ext cx="4739944" cy="3507873"/>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a:t>Let’s start with an app</a:t>
            </a:r>
          </a:p>
        </p:txBody>
      </p:sp>
      <p:sp>
        <p:nvSpPr>
          <p:cNvPr id="3" name="TextBox 2">
            <a:extLst>
              <a:ext uri="{FF2B5EF4-FFF2-40B4-BE49-F238E27FC236}">
                <a16:creationId xmlns:a16="http://schemas.microsoft.com/office/drawing/2014/main" id="{B8723F2E-F00E-4406-AF64-9CFE0E87D05A}"/>
              </a:ext>
            </a:extLst>
          </p:cNvPr>
          <p:cNvSpPr txBox="1"/>
          <p:nvPr/>
        </p:nvSpPr>
        <p:spPr>
          <a:xfrm>
            <a:off x="5943600" y="1120676"/>
            <a:ext cx="5448925" cy="430887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Decisions: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Trust Microsoft identity platform</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How will customers trust your app</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Work for the user or as the app itself</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What resources are required and when</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When to ask for permission to a resource</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 name="Graphic 5" descr="Checkmark">
            <a:extLst>
              <a:ext uri="{FF2B5EF4-FFF2-40B4-BE49-F238E27FC236}">
                <a16:creationId xmlns:a16="http://schemas.microsoft.com/office/drawing/2014/main" id="{8304120B-E2FD-4A9F-9DC9-D550CEB7AE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1636" y="1355436"/>
            <a:ext cx="914400" cy="914400"/>
          </a:xfrm>
          <a:prstGeom prst="rect">
            <a:avLst/>
          </a:prstGeom>
        </p:spPr>
      </p:pic>
      <p:sp>
        <p:nvSpPr>
          <p:cNvPr id="2" name="TextBox 1">
            <a:extLst>
              <a:ext uri="{FF2B5EF4-FFF2-40B4-BE49-F238E27FC236}">
                <a16:creationId xmlns:a16="http://schemas.microsoft.com/office/drawing/2014/main" id="{59DCC224-5644-4E18-AD13-9298AF3C65D3}"/>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8357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App Trusts </a:t>
            </a:r>
            <a:r>
              <a:rPr lang="en-US">
                <a:gradFill>
                  <a:gsLst>
                    <a:gs pos="2917">
                      <a:schemeClr val="tx1"/>
                    </a:gs>
                    <a:gs pos="30000">
                      <a:schemeClr val="tx1"/>
                    </a:gs>
                  </a:gsLst>
                  <a:lin ang="5400000" scaled="0"/>
                </a:gradFill>
              </a:rPr>
              <a:t>Microsoft identity platform</a:t>
            </a:r>
            <a:endParaRPr lang="en-US"/>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390" y="1434370"/>
            <a:ext cx="11018520" cy="2942344"/>
          </a:xfrm>
        </p:spPr>
        <p:txBody>
          <a:bodyPr/>
          <a:lstStyle/>
          <a:p>
            <a:r>
              <a:rPr lang="en-US"/>
              <a:t>What Azure AD considers “the app”</a:t>
            </a:r>
          </a:p>
          <a:p>
            <a:r>
              <a:rPr lang="en-US"/>
              <a:t>Information about the app:</a:t>
            </a:r>
          </a:p>
          <a:p>
            <a:pPr lvl="1"/>
            <a:r>
              <a:rPr lang="en-US"/>
              <a:t>Name, logo, and publisher</a:t>
            </a:r>
          </a:p>
          <a:p>
            <a:pPr lvl="1"/>
            <a:r>
              <a:rPr lang="en-US"/>
              <a:t>Reply URLs, Secrets, …</a:t>
            </a:r>
          </a:p>
          <a:p>
            <a:pPr lvl="1"/>
            <a:endParaRPr lang="en-US"/>
          </a:p>
          <a:p>
            <a:pPr lvl="0"/>
            <a:r>
              <a:rPr lang="en-US"/>
              <a:t>One App Registration per App</a:t>
            </a:r>
          </a:p>
          <a:p>
            <a:pPr lvl="1"/>
            <a:r>
              <a:rPr lang="en-US"/>
              <a:t>“Application Object”</a:t>
            </a:r>
          </a:p>
        </p:txBody>
      </p:sp>
      <p:pic>
        <p:nvPicPr>
          <p:cNvPr id="10" name="Picture 9">
            <a:extLst>
              <a:ext uri="{FF2B5EF4-FFF2-40B4-BE49-F238E27FC236}">
                <a16:creationId xmlns:a16="http://schemas.microsoft.com/office/drawing/2014/main" id="{B1C5ACF4-08F5-49A6-99C8-A01FC72B650D}"/>
              </a:ext>
            </a:extLst>
          </p:cNvPr>
          <p:cNvPicPr>
            <a:picLocks noChangeAspect="1"/>
          </p:cNvPicPr>
          <p:nvPr/>
        </p:nvPicPr>
        <p:blipFill>
          <a:blip r:embed="rId3"/>
          <a:stretch>
            <a:fillRect/>
          </a:stretch>
        </p:blipFill>
        <p:spPr>
          <a:xfrm>
            <a:off x="5398586" y="1998111"/>
            <a:ext cx="6793414" cy="3521314"/>
          </a:xfrm>
          <a:prstGeom prst="rect">
            <a:avLst/>
          </a:prstGeom>
        </p:spPr>
      </p:pic>
    </p:spTree>
    <p:extLst>
      <p:ext uri="{BB962C8B-B14F-4D97-AF65-F5344CB8AC3E}">
        <p14:creationId xmlns:p14="http://schemas.microsoft.com/office/powerpoint/2010/main" val="31817429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Who can register an app</a:t>
            </a:r>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740" y="1268907"/>
            <a:ext cx="11018520" cy="800219"/>
          </a:xfrm>
        </p:spPr>
        <p:txBody>
          <a:bodyPr/>
          <a:lstStyle/>
          <a:p>
            <a:r>
              <a:rPr lang="en-US"/>
              <a:t>Admins decide who can register apps in their tenant</a:t>
            </a:r>
          </a:p>
          <a:p>
            <a:pPr lvl="1"/>
            <a:endParaRPr lang="en-US"/>
          </a:p>
        </p:txBody>
      </p:sp>
      <p:pic>
        <p:nvPicPr>
          <p:cNvPr id="6" name="Picture 5" descr="Graphical user interface, application&#10;&#10;Description automatically generated">
            <a:extLst>
              <a:ext uri="{FF2B5EF4-FFF2-40B4-BE49-F238E27FC236}">
                <a16:creationId xmlns:a16="http://schemas.microsoft.com/office/drawing/2014/main" id="{580E1426-B155-463F-8C2F-1EF81A155BD1}"/>
              </a:ext>
            </a:extLst>
          </p:cNvPr>
          <p:cNvPicPr>
            <a:picLocks noChangeAspect="1"/>
          </p:cNvPicPr>
          <p:nvPr/>
        </p:nvPicPr>
        <p:blipFill>
          <a:blip r:embed="rId3"/>
          <a:stretch>
            <a:fillRect/>
          </a:stretch>
        </p:blipFill>
        <p:spPr>
          <a:xfrm>
            <a:off x="2600162" y="1921020"/>
            <a:ext cx="6991676" cy="4805747"/>
          </a:xfrm>
          <a:prstGeom prst="rect">
            <a:avLst/>
          </a:prstGeom>
        </p:spPr>
      </p:pic>
    </p:spTree>
    <p:extLst>
      <p:ext uri="{BB962C8B-B14F-4D97-AF65-F5344CB8AC3E}">
        <p14:creationId xmlns:p14="http://schemas.microsoft.com/office/powerpoint/2010/main" val="15876967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p:txBody>
          <a:bodyPr>
            <a:normAutofit/>
          </a:bodyPr>
          <a:lstStyle/>
          <a:p>
            <a:r>
              <a:rPr lang="en-US"/>
              <a:t>App Registration: Support account types?</a:t>
            </a:r>
          </a:p>
        </p:txBody>
      </p:sp>
      <p:grpSp>
        <p:nvGrpSpPr>
          <p:cNvPr id="6" name="Group 5">
            <a:extLst>
              <a:ext uri="{FF2B5EF4-FFF2-40B4-BE49-F238E27FC236}">
                <a16:creationId xmlns:a16="http://schemas.microsoft.com/office/drawing/2014/main" id="{3D2AA0BF-608D-464C-8832-5EE3CAAE3E86}"/>
              </a:ext>
            </a:extLst>
          </p:cNvPr>
          <p:cNvGrpSpPr/>
          <p:nvPr/>
        </p:nvGrpSpPr>
        <p:grpSpPr>
          <a:xfrm>
            <a:off x="1648926" y="2242399"/>
            <a:ext cx="8894147" cy="4516642"/>
            <a:chOff x="1648925" y="1580548"/>
            <a:chExt cx="8894147" cy="4516642"/>
          </a:xfrm>
        </p:grpSpPr>
        <p:pic>
          <p:nvPicPr>
            <p:cNvPr id="5" name="Picture 4">
              <a:extLst>
                <a:ext uri="{FF2B5EF4-FFF2-40B4-BE49-F238E27FC236}">
                  <a16:creationId xmlns:a16="http://schemas.microsoft.com/office/drawing/2014/main" id="{DBAB037E-F916-424F-8270-F0D457808126}"/>
                </a:ext>
              </a:extLst>
            </p:cNvPr>
            <p:cNvPicPr>
              <a:picLocks noChangeAspect="1"/>
            </p:cNvPicPr>
            <p:nvPr/>
          </p:nvPicPr>
          <p:blipFill>
            <a:blip r:embed="rId3"/>
            <a:stretch>
              <a:fillRect/>
            </a:stretch>
          </p:blipFill>
          <p:spPr>
            <a:xfrm>
              <a:off x="1648925" y="1580548"/>
              <a:ext cx="8894147" cy="4516642"/>
            </a:xfrm>
            <a:prstGeom prst="rect">
              <a:avLst/>
            </a:prstGeom>
          </p:spPr>
        </p:pic>
        <p:sp>
          <p:nvSpPr>
            <p:cNvPr id="4" name="Rectangle 3">
              <a:extLst>
                <a:ext uri="{FF2B5EF4-FFF2-40B4-BE49-F238E27FC236}">
                  <a16:creationId xmlns:a16="http://schemas.microsoft.com/office/drawing/2014/main" id="{DD6A0C11-5174-4D91-A25B-D10E39E9B9D9}"/>
                </a:ext>
              </a:extLst>
            </p:cNvPr>
            <p:cNvSpPr/>
            <p:nvPr/>
          </p:nvSpPr>
          <p:spPr bwMode="auto">
            <a:xfrm>
              <a:off x="1672046" y="3701143"/>
              <a:ext cx="8691154" cy="222939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 Placeholder 2">
            <a:extLst>
              <a:ext uri="{FF2B5EF4-FFF2-40B4-BE49-F238E27FC236}">
                <a16:creationId xmlns:a16="http://schemas.microsoft.com/office/drawing/2014/main" id="{3F1B306C-E60D-4FEF-8F57-32FFBC394F34}"/>
              </a:ext>
            </a:extLst>
          </p:cNvPr>
          <p:cNvSpPr>
            <a:spLocks noGrp="1"/>
          </p:cNvSpPr>
          <p:nvPr>
            <p:ph type="body" sz="quarter" idx="10"/>
          </p:nvPr>
        </p:nvSpPr>
        <p:spPr>
          <a:xfrm>
            <a:off x="586740" y="1410789"/>
            <a:ext cx="11018520" cy="658337"/>
          </a:xfrm>
        </p:spPr>
        <p:txBody>
          <a:bodyPr/>
          <a:lstStyle/>
          <a:p>
            <a:r>
              <a:rPr lang="en-US"/>
              <a:t>Second required question when registering an app.</a:t>
            </a:r>
          </a:p>
          <a:p>
            <a:pPr lvl="1"/>
            <a:endParaRPr lang="en-US"/>
          </a:p>
        </p:txBody>
      </p:sp>
    </p:spTree>
    <p:extLst>
      <p:ext uri="{BB962C8B-B14F-4D97-AF65-F5344CB8AC3E}">
        <p14:creationId xmlns:p14="http://schemas.microsoft.com/office/powerpoint/2010/main" val="19139633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F598AE8-1B60-46AD-8E7B-2E81B3EB3C90}"/>
              </a:ext>
            </a:extLst>
          </p:cNvPr>
          <p:cNvGrpSpPr/>
          <p:nvPr/>
        </p:nvGrpSpPr>
        <p:grpSpPr>
          <a:xfrm>
            <a:off x="3576432" y="3691081"/>
            <a:ext cx="4521199" cy="3086100"/>
            <a:chOff x="3576432" y="3691081"/>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EFF09D57-1AB1-43C9-AFBA-EE2D25BD2051}"/>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normAutofit/>
          </a:bodyPr>
          <a:lstStyle/>
          <a:p>
            <a:r>
              <a:rPr lang="en-US"/>
              <a:t>“Accounts in this organizational directory only”</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606212" cy="947952"/>
          </a:xfrm>
        </p:spPr>
        <p:txBody>
          <a:bodyPr/>
          <a:lstStyle/>
          <a:p>
            <a:r>
              <a:rPr lang="en-US"/>
              <a:t>Only allows users from the tenant where the app is registered</a:t>
            </a:r>
          </a:p>
          <a:p>
            <a:r>
              <a:rPr lang="en-US"/>
              <a:t>	Single-tenant</a:t>
            </a:r>
          </a:p>
        </p:txBody>
      </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4086425" y="5633841"/>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4295679" y="6358876"/>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52075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74FF795-5AF0-4A8A-BF94-F89E4D62CAD2}"/>
              </a:ext>
            </a:extLst>
          </p:cNvPr>
          <p:cNvGrpSpPr/>
          <p:nvPr/>
        </p:nvGrpSpPr>
        <p:grpSpPr>
          <a:xfrm>
            <a:off x="6521762" y="3655352"/>
            <a:ext cx="4521199" cy="3086100"/>
            <a:chOff x="3576432" y="3691081"/>
            <a:chExt cx="4521199" cy="3086100"/>
          </a:xfrm>
        </p:grpSpPr>
        <p:grpSp>
          <p:nvGrpSpPr>
            <p:cNvPr id="15" name="Group 14">
              <a:extLst>
                <a:ext uri="{FF2B5EF4-FFF2-40B4-BE49-F238E27FC236}">
                  <a16:creationId xmlns:a16="http://schemas.microsoft.com/office/drawing/2014/main" id="{70D75BE5-9899-4174-9EB3-FDCBF8534A56}"/>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97777B8A-27F5-44E1-922E-B302B05BCF23}"/>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BBE7939A-38CA-41C4-81F6-F0947E037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6" name="TextBox 15">
              <a:extLst>
                <a:ext uri="{FF2B5EF4-FFF2-40B4-BE49-F238E27FC236}">
                  <a16:creationId xmlns:a16="http://schemas.microsoft.com/office/drawing/2014/main" id="{5319D6E8-46FA-4B95-9DAD-6A462D90E321}"/>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dirty="0"/>
              <a:t>Registering the app is not enough</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6740" y="1166678"/>
            <a:ext cx="11018520" cy="4050340"/>
          </a:xfrm>
        </p:spPr>
        <p:txBody>
          <a:bodyPr/>
          <a:lstStyle/>
          <a:p>
            <a:r>
              <a:rPr lang="en-US" dirty="0"/>
              <a:t>Need:</a:t>
            </a:r>
          </a:p>
          <a:p>
            <a:r>
              <a:rPr lang="en-US" dirty="0"/>
              <a:t>	User and group application and role assignments</a:t>
            </a:r>
          </a:p>
          <a:p>
            <a:r>
              <a:rPr lang="en-US" dirty="0"/>
              <a:t>	Permissions granted to the application</a:t>
            </a:r>
          </a:p>
          <a:p>
            <a:r>
              <a:rPr lang="en-US" dirty="0"/>
              <a:t>	Policies including conditional access policy</a:t>
            </a:r>
          </a:p>
          <a:p>
            <a:r>
              <a:rPr lang="en-US" dirty="0"/>
              <a:t>	Alternate local settings for an application</a:t>
            </a:r>
          </a:p>
          <a:p>
            <a:endParaRPr lang="en-US" dirty="0"/>
          </a:p>
          <a:p>
            <a:r>
              <a:rPr lang="en-US" dirty="0"/>
              <a:t>Visible in </a:t>
            </a:r>
            <a:r>
              <a:rPr lang="en-US" i="1" dirty="0"/>
              <a:t>Enterprise Applications</a:t>
            </a:r>
          </a:p>
          <a:p>
            <a:r>
              <a:rPr lang="en-US" i="1" dirty="0"/>
              <a:t>	Service Principal</a:t>
            </a:r>
          </a:p>
        </p:txBody>
      </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3600" y="5550585"/>
            <a:ext cx="688219" cy="688219"/>
          </a:xfrm>
          <a:prstGeom prst="rect">
            <a:avLst/>
          </a:prstGeom>
        </p:spPr>
      </p:pic>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4C4BFD-3484-448F-AB5E-AEE1F90E851D}"/>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5" name="Browser_4" title="Icon of a website or an app window">
            <a:extLst>
              <a:ext uri="{FF2B5EF4-FFF2-40B4-BE49-F238E27FC236}">
                <a16:creationId xmlns:a16="http://schemas.microsoft.com/office/drawing/2014/main" id="{971697E8-7AE7-41A2-9FF6-A772DCB04D9A}"/>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4EBE64D-E4A4-4488-B458-A3294B657428}"/>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311608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4" name="TextBox 3">
            <a:extLst>
              <a:ext uri="{FF2B5EF4-FFF2-40B4-BE49-F238E27FC236}">
                <a16:creationId xmlns:a16="http://schemas.microsoft.com/office/drawing/2014/main" id="{5FB094F0-2C64-4807-A958-98BB27AE976E}"/>
              </a:ext>
            </a:extLst>
          </p:cNvPr>
          <p:cNvSpPr txBox="1"/>
          <p:nvPr/>
        </p:nvSpPr>
        <p:spPr>
          <a:xfrm>
            <a:off x="286871" y="6427694"/>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018837" cy="2130552"/>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grpSp>
        <p:nvGrpSpPr>
          <p:cNvPr id="20" name="Group 19">
            <a:extLst>
              <a:ext uri="{FF2B5EF4-FFF2-40B4-BE49-F238E27FC236}">
                <a16:creationId xmlns:a16="http://schemas.microsoft.com/office/drawing/2014/main" id="{EF0B74E2-653A-4698-92DE-68889F6367E8}"/>
              </a:ext>
            </a:extLst>
          </p:cNvPr>
          <p:cNvGrpSpPr/>
          <p:nvPr/>
        </p:nvGrpSpPr>
        <p:grpSpPr>
          <a:xfrm>
            <a:off x="6521762" y="3655352"/>
            <a:ext cx="4521199" cy="3086100"/>
            <a:chOff x="3576432" y="3691081"/>
            <a:chExt cx="4521199" cy="3086100"/>
          </a:xfrm>
        </p:grpSpPr>
        <p:grpSp>
          <p:nvGrpSpPr>
            <p:cNvPr id="21" name="Group 20">
              <a:extLst>
                <a:ext uri="{FF2B5EF4-FFF2-40B4-BE49-F238E27FC236}">
                  <a16:creationId xmlns:a16="http://schemas.microsoft.com/office/drawing/2014/main" id="{2ABE185F-D822-4BAE-B86E-8D5FC8572F00}"/>
                </a:ext>
              </a:extLst>
            </p:cNvPr>
            <p:cNvGrpSpPr/>
            <p:nvPr/>
          </p:nvGrpSpPr>
          <p:grpSpPr>
            <a:xfrm>
              <a:off x="3576432" y="3691081"/>
              <a:ext cx="4521199" cy="3086100"/>
              <a:chOff x="4426431" y="1990592"/>
              <a:chExt cx="2642911" cy="1765416"/>
            </a:xfrm>
          </p:grpSpPr>
          <p:sp>
            <p:nvSpPr>
              <p:cNvPr id="29" name="Cloud">
                <a:extLst>
                  <a:ext uri="{FF2B5EF4-FFF2-40B4-BE49-F238E27FC236}">
                    <a16:creationId xmlns:a16="http://schemas.microsoft.com/office/drawing/2014/main" id="{20C325C8-94AC-45CA-859A-EC737D3AFBF5}"/>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50D06586-57EF-43A8-A964-495F1D7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2" name="TextBox 21">
              <a:extLst>
                <a:ext uri="{FF2B5EF4-FFF2-40B4-BE49-F238E27FC236}">
                  <a16:creationId xmlns:a16="http://schemas.microsoft.com/office/drawing/2014/main" id="{B425FB5F-3464-45A5-A4DE-BB4E4C345C5B}"/>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pic>
        <p:nvPicPr>
          <p:cNvPr id="31" name="Graphic 30" descr="Network">
            <a:extLst>
              <a:ext uri="{FF2B5EF4-FFF2-40B4-BE49-F238E27FC236}">
                <a16:creationId xmlns:a16="http://schemas.microsoft.com/office/drawing/2014/main" id="{92868AFF-19B1-45B0-9C42-EF66178168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0" y="5550585"/>
            <a:ext cx="688219" cy="688219"/>
          </a:xfrm>
          <a:prstGeom prst="rect">
            <a:avLst/>
          </a:prstGeom>
        </p:spPr>
      </p:pic>
      <p:cxnSp>
        <p:nvCxnSpPr>
          <p:cNvPr id="32" name="Straight Arrow Connector 31">
            <a:extLst>
              <a:ext uri="{FF2B5EF4-FFF2-40B4-BE49-F238E27FC236}">
                <a16:creationId xmlns:a16="http://schemas.microsoft.com/office/drawing/2014/main" id="{4455BF8F-06D4-4B90-B291-145BFEE27F82}"/>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F266D3-7C27-468D-BA66-EF780197584F}"/>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5A47F1E0-99C1-46FD-9842-B209CEC00104}"/>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F2E9E99B-968B-4B18-89B9-F04189B91EEB}"/>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14526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495123" y="3672608"/>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4">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2867" y="5605694"/>
            <a:ext cx="688219" cy="688219"/>
          </a:xfrm>
          <a:prstGeom prst="rect">
            <a:avLst/>
          </a:prstGeom>
        </p:spPr>
      </p:pic>
      <p:sp>
        <p:nvSpPr>
          <p:cNvPr id="12" name="TextBox 11">
            <a:extLst>
              <a:ext uri="{FF2B5EF4-FFF2-40B4-BE49-F238E27FC236}">
                <a16:creationId xmlns:a16="http://schemas.microsoft.com/office/drawing/2014/main" id="{204C4BFD-3484-448F-AB5E-AEE1F90E851D}"/>
              </a:ext>
            </a:extLst>
          </p:cNvPr>
          <p:cNvSpPr txBox="1"/>
          <p:nvPr/>
        </p:nvSpPr>
        <p:spPr>
          <a:xfrm>
            <a:off x="9755177" y="6236938"/>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19" name="Title 1">
            <a:extLst>
              <a:ext uri="{FF2B5EF4-FFF2-40B4-BE49-F238E27FC236}">
                <a16:creationId xmlns:a16="http://schemas.microsoft.com/office/drawing/2014/main" id="{9C52A7DB-8F11-4836-8A0C-CEE1F672AFCF}"/>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11" name="Text Placeholder 2">
            <a:extLst>
              <a:ext uri="{FF2B5EF4-FFF2-40B4-BE49-F238E27FC236}">
                <a16:creationId xmlns:a16="http://schemas.microsoft.com/office/drawing/2014/main" id="{E9E5B87D-15B3-4345-A81A-584A5C042C34}"/>
              </a:ext>
            </a:extLst>
          </p:cNvPr>
          <p:cNvSpPr>
            <a:spLocks noGrp="1"/>
          </p:cNvSpPr>
          <p:nvPr>
            <p:ph type="body" sz="quarter" idx="10"/>
          </p:nvPr>
        </p:nvSpPr>
        <p:spPr>
          <a:xfrm>
            <a:off x="585788" y="1435100"/>
            <a:ext cx="11018837" cy="2126977"/>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sp>
        <p:nvSpPr>
          <p:cNvPr id="4" name="TextBox 3">
            <a:extLst>
              <a:ext uri="{FF2B5EF4-FFF2-40B4-BE49-F238E27FC236}">
                <a16:creationId xmlns:a16="http://schemas.microsoft.com/office/drawing/2014/main" id="{741CF4AF-3F85-4DA3-A60C-5EB0C2FFB462}"/>
              </a:ext>
            </a:extLst>
          </p:cNvPr>
          <p:cNvSpPr txBox="1"/>
          <p:nvPr/>
        </p:nvSpPr>
        <p:spPr>
          <a:xfrm>
            <a:off x="7926952" y="6414388"/>
            <a:ext cx="1748107" cy="307777"/>
          </a:xfrm>
          <a:prstGeom prst="rect">
            <a:avLst/>
          </a:prstGeom>
          <a:noFill/>
        </p:spPr>
        <p:txBody>
          <a:bodyPr wrap="none" lIns="0" tIns="0" rIns="0" bIns="0" rtlCol="0">
            <a:spAutoFit/>
          </a:bodyPr>
          <a:lstStyle/>
          <a:p>
            <a:pPr algn="l"/>
            <a:r>
              <a:rPr lang="en-US" sz="2000">
                <a:ln w="0"/>
                <a:effectLst>
                  <a:outerShdw blurRad="38100" dist="19050" dir="2700000" algn="tl" rotWithShape="0">
                    <a:schemeClr val="dk1">
                      <a:alpha val="40000"/>
                    </a:schemeClr>
                  </a:outerShdw>
                </a:effectLst>
              </a:rPr>
              <a:t>Contoso tenant</a:t>
            </a:r>
          </a:p>
        </p:txBody>
      </p:sp>
      <p:grpSp>
        <p:nvGrpSpPr>
          <p:cNvPr id="21" name="Group 20">
            <a:extLst>
              <a:ext uri="{FF2B5EF4-FFF2-40B4-BE49-F238E27FC236}">
                <a16:creationId xmlns:a16="http://schemas.microsoft.com/office/drawing/2014/main" id="{4C09AF7C-C501-476B-8BE9-7B16028B9685}"/>
              </a:ext>
            </a:extLst>
          </p:cNvPr>
          <p:cNvGrpSpPr/>
          <p:nvPr/>
        </p:nvGrpSpPr>
        <p:grpSpPr>
          <a:xfrm>
            <a:off x="686149" y="3672608"/>
            <a:ext cx="4521199" cy="3086100"/>
            <a:chOff x="3576432" y="3691081"/>
            <a:chExt cx="4521199" cy="3086100"/>
          </a:xfrm>
        </p:grpSpPr>
        <p:grpSp>
          <p:nvGrpSpPr>
            <p:cNvPr id="22" name="Group 21">
              <a:extLst>
                <a:ext uri="{FF2B5EF4-FFF2-40B4-BE49-F238E27FC236}">
                  <a16:creationId xmlns:a16="http://schemas.microsoft.com/office/drawing/2014/main" id="{BC455AC8-F482-4ACA-B4EB-7A68DFD6FDCD}"/>
                </a:ext>
              </a:extLst>
            </p:cNvPr>
            <p:cNvGrpSpPr/>
            <p:nvPr/>
          </p:nvGrpSpPr>
          <p:grpSpPr>
            <a:xfrm>
              <a:off x="3576432" y="3691081"/>
              <a:ext cx="4521199" cy="3086100"/>
              <a:chOff x="4426431" y="1990592"/>
              <a:chExt cx="2642911" cy="1765416"/>
            </a:xfrm>
          </p:grpSpPr>
          <p:sp>
            <p:nvSpPr>
              <p:cNvPr id="25" name="Cloud">
                <a:extLst>
                  <a:ext uri="{FF2B5EF4-FFF2-40B4-BE49-F238E27FC236}">
                    <a16:creationId xmlns:a16="http://schemas.microsoft.com/office/drawing/2014/main" id="{86A1CFE3-FE85-424E-9B84-619428E060C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6" name="Picture 25">
                <a:extLst>
                  <a:ext uri="{FF2B5EF4-FFF2-40B4-BE49-F238E27FC236}">
                    <a16:creationId xmlns:a16="http://schemas.microsoft.com/office/drawing/2014/main" id="{EEDBFD4D-13A8-4F14-9E86-22A1581CA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3" name="TextBox 22">
              <a:extLst>
                <a:ext uri="{FF2B5EF4-FFF2-40B4-BE49-F238E27FC236}">
                  <a16:creationId xmlns:a16="http://schemas.microsoft.com/office/drawing/2014/main" id="{4DCC04A4-2C81-4B40-8D09-C8612E6B3F4A}"/>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pic>
        <p:nvPicPr>
          <p:cNvPr id="31" name="Graphic 30" descr="Network">
            <a:extLst>
              <a:ext uri="{FF2B5EF4-FFF2-40B4-BE49-F238E27FC236}">
                <a16:creationId xmlns:a16="http://schemas.microsoft.com/office/drawing/2014/main" id="{1F3403DF-584B-4B43-A8BF-DEBDDE0A4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8990" y="5616500"/>
            <a:ext cx="688219" cy="688219"/>
          </a:xfrm>
          <a:prstGeom prst="rect">
            <a:avLst/>
          </a:prstGeom>
        </p:spPr>
      </p:pic>
      <p:cxnSp>
        <p:nvCxnSpPr>
          <p:cNvPr id="32" name="Straight Arrow Connector 31">
            <a:extLst>
              <a:ext uri="{FF2B5EF4-FFF2-40B4-BE49-F238E27FC236}">
                <a16:creationId xmlns:a16="http://schemas.microsoft.com/office/drawing/2014/main" id="{7AE31271-45A0-4D28-8B02-79CD59BB9412}"/>
              </a:ext>
            </a:extLst>
          </p:cNvPr>
          <p:cNvCxnSpPr>
            <a:cxnSpLocks/>
          </p:cNvCxnSpPr>
          <p:nvPr/>
        </p:nvCxnSpPr>
        <p:spPr>
          <a:xfrm>
            <a:off x="2105250" y="5993088"/>
            <a:ext cx="774560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45C0E1D-24B1-4BC6-AD9D-7A2F8315F789}"/>
              </a:ext>
            </a:extLst>
          </p:cNvPr>
          <p:cNvSpPr txBox="1"/>
          <p:nvPr/>
        </p:nvSpPr>
        <p:spPr>
          <a:xfrm>
            <a:off x="4043714" y="6231172"/>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4911D055-1755-4D2E-921A-0E5EF3B3015C}"/>
              </a:ext>
            </a:extLst>
          </p:cNvPr>
          <p:cNvSpPr>
            <a:spLocks noChangeAspect="1" noEditPoints="1"/>
          </p:cNvSpPr>
          <p:nvPr/>
        </p:nvSpPr>
        <p:spPr bwMode="auto">
          <a:xfrm>
            <a:off x="1169503" y="5646830"/>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B6CC6BE8-7F70-400D-8CA0-C4AD8F77ED13}"/>
              </a:ext>
            </a:extLst>
          </p:cNvPr>
          <p:cNvSpPr txBox="1"/>
          <p:nvPr/>
        </p:nvSpPr>
        <p:spPr>
          <a:xfrm>
            <a:off x="1416941" y="6374179"/>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063028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87D9-6102-4571-A0AC-80C2873E13BC}"/>
              </a:ext>
            </a:extLst>
          </p:cNvPr>
          <p:cNvSpPr>
            <a:spLocks noGrp="1"/>
          </p:cNvSpPr>
          <p:nvPr>
            <p:ph type="title"/>
          </p:nvPr>
        </p:nvSpPr>
        <p:spPr>
          <a:xfrm>
            <a:off x="588262" y="2979539"/>
            <a:ext cx="5943600" cy="553998"/>
          </a:xfrm>
        </p:spPr>
        <p:txBody>
          <a:bodyPr/>
          <a:lstStyle/>
          <a:p>
            <a:r>
              <a:rPr lang="en-US"/>
              <a:t>Let’s start with some code</a:t>
            </a:r>
          </a:p>
        </p:txBody>
      </p:sp>
      <p:sp>
        <p:nvSpPr>
          <p:cNvPr id="3" name="Text Placeholder 2">
            <a:extLst>
              <a:ext uri="{FF2B5EF4-FFF2-40B4-BE49-F238E27FC236}">
                <a16:creationId xmlns:a16="http://schemas.microsoft.com/office/drawing/2014/main" id="{D219D848-8140-467E-A6BA-2B062DB0D813}"/>
              </a:ext>
            </a:extLst>
          </p:cNvPr>
          <p:cNvSpPr>
            <a:spLocks noGrp="1"/>
          </p:cNvSpPr>
          <p:nvPr>
            <p:ph type="body" sz="quarter" idx="12"/>
          </p:nvPr>
        </p:nvSpPr>
        <p:spPr>
          <a:xfrm>
            <a:off x="582041" y="3917576"/>
            <a:ext cx="5943600" cy="307777"/>
          </a:xfrm>
        </p:spPr>
        <p:txBody>
          <a:bodyPr/>
          <a:lstStyle/>
          <a:p>
            <a:endParaRPr lang="en-US" dirty="0"/>
          </a:p>
        </p:txBody>
      </p:sp>
      <p:sp>
        <p:nvSpPr>
          <p:cNvPr id="4" name="Text Placeholder 3">
            <a:extLst>
              <a:ext uri="{FF2B5EF4-FFF2-40B4-BE49-F238E27FC236}">
                <a16:creationId xmlns:a16="http://schemas.microsoft.com/office/drawing/2014/main" id="{3B0AC5B7-CBDE-463C-BF92-7041D0F1C915}"/>
              </a:ext>
            </a:extLst>
          </p:cNvPr>
          <p:cNvSpPr>
            <a:spLocks noGrp="1"/>
          </p:cNvSpPr>
          <p:nvPr>
            <p:ph type="body" sz="quarter" idx="13"/>
          </p:nvPr>
        </p:nvSpPr>
        <p:spPr/>
        <p:txBody>
          <a:bodyPr/>
          <a:lstStyle/>
          <a:p>
            <a:endParaRPr lang="en-US"/>
          </a:p>
        </p:txBody>
      </p:sp>
      <p:sp>
        <p:nvSpPr>
          <p:cNvPr id="5" name="TextBox 4">
            <a:extLst>
              <a:ext uri="{FF2B5EF4-FFF2-40B4-BE49-F238E27FC236}">
                <a16:creationId xmlns:a16="http://schemas.microsoft.com/office/drawing/2014/main" id="{7D5D8656-8355-4E85-9636-041467D5CB55}"/>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9964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959DA4-B7C2-454E-9E7F-6FAA26DDED8C}"/>
              </a:ext>
            </a:extLst>
          </p:cNvPr>
          <p:cNvSpPr/>
          <p:nvPr/>
        </p:nvSpPr>
        <p:spPr bwMode="auto">
          <a:xfrm>
            <a:off x="3775275" y="2345249"/>
            <a:ext cx="4134645"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chemeClr val="tx1"/>
                </a:solidFill>
                <a:ea typeface="Segoe UI" pitchFamily="34" charset="0"/>
                <a:cs typeface="Segoe UI" pitchFamily="34" charset="0"/>
              </a:rPr>
              <a:t>Adatum</a:t>
            </a:r>
            <a:r>
              <a:rPr lang="en-US" sz="1200" dirty="0">
                <a:solidFill>
                  <a:schemeClr val="tx1"/>
                </a:solidFill>
                <a:ea typeface="Segoe UI" pitchFamily="34" charset="0"/>
                <a:cs typeface="Segoe UI" pitchFamily="34" charset="0"/>
              </a:rPr>
              <a:t> 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Multitenant App vs External Identities (aka B2B)  </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err="1">
                <a:solidFill>
                  <a:srgbClr val="505050"/>
                </a:solidFill>
                <a:ea typeface="Segoe UI" pitchFamily="34" charset="0"/>
                <a:cs typeface="Segoe UI" pitchFamily="34" charset="0"/>
              </a:rPr>
              <a:t>Adatum</a:t>
            </a:r>
            <a:endParaRPr lang="en-US" sz="2000" spc="-29">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a:solidFill>
                  <a:srgbClr val="505050"/>
                </a:solidFill>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441994" y="2583496"/>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err="1">
                  <a:gradFill>
                    <a:gsLst>
                      <a:gs pos="2917">
                        <a:schemeClr val="tx1"/>
                      </a:gs>
                      <a:gs pos="30000">
                        <a:schemeClr val="tx1"/>
                      </a:gs>
                    </a:gsLst>
                    <a:lin ang="5400000" scaled="0"/>
                  </a:gradFill>
                </a:rPr>
                <a:t>Adatum</a:t>
              </a:r>
              <a:r>
                <a:rPr lang="en-US" sz="1400">
                  <a:gradFill>
                    <a:gsLst>
                      <a:gs pos="2917">
                        <a:schemeClr val="tx1"/>
                      </a:gs>
                      <a:gs pos="30000">
                        <a:schemeClr val="tx1"/>
                      </a:gs>
                    </a:gsLst>
                    <a:lin ang="5400000" scaled="0"/>
                  </a:gradFill>
                </a:rPr>
                <a:t> </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a:stCxn id="20" idx="6"/>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a:endCxn id="97" idx="2"/>
          </p:cNvCxnSpPr>
          <p:nvPr/>
        </p:nvCxnSpPr>
        <p:spPr>
          <a:xfrm>
            <a:off x="7744265" y="2963610"/>
            <a:ext cx="1207422"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9883F6-7245-45E1-858B-316EC0E7555B}"/>
              </a:ext>
            </a:extLst>
          </p:cNvPr>
          <p:cNvSpPr txBox="1"/>
          <p:nvPr/>
        </p:nvSpPr>
        <p:spPr>
          <a:xfrm>
            <a:off x="3775275" y="4936735"/>
            <a:ext cx="4476347" cy="1231106"/>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Multitenant app</a:t>
            </a:r>
          </a:p>
          <a:p>
            <a:pPr algn="ct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Uses common endpoint to sign in</a:t>
            </a:r>
          </a:p>
          <a:p>
            <a:pPr algn="ctr"/>
            <a:r>
              <a:rPr lang="en-US" sz="2000" dirty="0">
                <a:gradFill>
                  <a:gsLst>
                    <a:gs pos="2917">
                      <a:schemeClr val="tx1"/>
                    </a:gs>
                    <a:gs pos="30000">
                      <a:schemeClr val="tx1"/>
                    </a:gs>
                  </a:gsLst>
                  <a:lin ang="5400000" scaled="0"/>
                </a:gradFill>
              </a:rPr>
              <a:t>No invitation/external account needed</a:t>
            </a:r>
          </a:p>
        </p:txBody>
      </p:sp>
      <p:grpSp>
        <p:nvGrpSpPr>
          <p:cNvPr id="88" name="Group 87">
            <a:extLst>
              <a:ext uri="{FF2B5EF4-FFF2-40B4-BE49-F238E27FC236}">
                <a16:creationId xmlns:a16="http://schemas.microsoft.com/office/drawing/2014/main" id="{5494A29C-3055-4375-A005-BFABE7C645EF}"/>
              </a:ext>
            </a:extLst>
          </p:cNvPr>
          <p:cNvGrpSpPr/>
          <p:nvPr/>
        </p:nvGrpSpPr>
        <p:grpSpPr>
          <a:xfrm>
            <a:off x="6463280" y="2607166"/>
            <a:ext cx="1818898" cy="1060656"/>
            <a:chOff x="3441994" y="2445082"/>
            <a:chExt cx="1818898" cy="1060656"/>
          </a:xfrm>
        </p:grpSpPr>
        <p:sp>
          <p:nvSpPr>
            <p:cNvPr id="89" name="CRMArticles_EFF5" title="Icon of two documents stacked together with writing on them">
              <a:extLst>
                <a:ext uri="{FF2B5EF4-FFF2-40B4-BE49-F238E27FC236}">
                  <a16:creationId xmlns:a16="http://schemas.microsoft.com/office/drawing/2014/main" id="{DB5860CE-2E35-46F9-80F8-ED82EAE88286}"/>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0" name="TextBox 89">
              <a:extLst>
                <a:ext uri="{FF2B5EF4-FFF2-40B4-BE49-F238E27FC236}">
                  <a16:creationId xmlns:a16="http://schemas.microsoft.com/office/drawing/2014/main" id="{877310CA-EAA7-4846-9554-20B130C29007}"/>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Contoso </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Data</a:t>
              </a:r>
            </a:p>
          </p:txBody>
        </p:sp>
      </p:grpSp>
      <p:cxnSp>
        <p:nvCxnSpPr>
          <p:cNvPr id="7" name="Connector: Elbow 6">
            <a:extLst>
              <a:ext uri="{FF2B5EF4-FFF2-40B4-BE49-F238E27FC236}">
                <a16:creationId xmlns:a16="http://schemas.microsoft.com/office/drawing/2014/main" id="{E692DFC2-BCF5-41E1-ACD1-5D3AAFE41CC6}"/>
              </a:ext>
            </a:extLst>
          </p:cNvPr>
          <p:cNvCxnSpPr>
            <a:cxnSpLocks/>
            <a:stCxn id="86" idx="3"/>
          </p:cNvCxnSpPr>
          <p:nvPr/>
        </p:nvCxnSpPr>
        <p:spPr>
          <a:xfrm>
            <a:off x="3435935" y="1917021"/>
            <a:ext cx="2406663" cy="45680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50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1628145"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89" idx="7"/>
          </p:cNvCxnSpPr>
          <p:nvPr/>
        </p:nvCxnSpPr>
        <p:spPr>
          <a:xfrm flipV="1">
            <a:off x="3033163" y="3681048"/>
            <a:ext cx="971866" cy="112835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Multitenant App vs External Identities (aka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err="1">
                <a:solidFill>
                  <a:srgbClr val="505050"/>
                </a:solidFill>
                <a:ea typeface="Segoe UI" pitchFamily="34" charset="0"/>
                <a:cs typeface="Segoe UI" pitchFamily="34" charset="0"/>
              </a:rPr>
              <a:t>Adatum</a:t>
            </a:r>
            <a:endParaRPr lang="en-US" sz="2000" spc="-29" dirty="0">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a:solidFill>
                  <a:srgbClr val="505050"/>
                </a:solidFill>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441994" y="2583496"/>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dirty="0" err="1">
                  <a:gradFill>
                    <a:gsLst>
                      <a:gs pos="2917">
                        <a:schemeClr val="tx1"/>
                      </a:gs>
                      <a:gs pos="30000">
                        <a:schemeClr val="tx1"/>
                      </a:gs>
                    </a:gsLst>
                    <a:lin ang="5400000" scaled="0"/>
                  </a:gradFill>
                </a:rPr>
                <a:t>Adatum</a:t>
              </a:r>
              <a:r>
                <a:rPr lang="en-US" sz="1400" dirty="0">
                  <a:gradFill>
                    <a:gsLst>
                      <a:gs pos="2917">
                        <a:schemeClr val="tx1"/>
                      </a:gs>
                      <a:gs pos="30000">
                        <a:schemeClr val="tx1"/>
                      </a:gs>
                    </a:gsLst>
                    <a:lin ang="5400000" scaled="0"/>
                  </a:gradFill>
                </a:rPr>
                <a:t>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a:stCxn id="89" idx="6"/>
          </p:cNvCxnSpPr>
          <p:nvPr/>
        </p:nvCxnSpPr>
        <p:spPr>
          <a:xfrm flipV="1">
            <a:off x="3084832" y="3333566"/>
            <a:ext cx="5832787" cy="16005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42C736F0-5928-465A-A0E6-2FE234DF67DD}"/>
              </a:ext>
            </a:extLst>
          </p:cNvPr>
          <p:cNvGrpSpPr/>
          <p:nvPr/>
        </p:nvGrpSpPr>
        <p:grpSpPr>
          <a:xfrm>
            <a:off x="2732015" y="4757737"/>
            <a:ext cx="352817" cy="352817"/>
            <a:chOff x="1675884" y="3199139"/>
            <a:chExt cx="986281" cy="986281"/>
          </a:xfrm>
          <a:solidFill>
            <a:schemeClr val="tx2">
              <a:lumMod val="20000"/>
              <a:lumOff val="80000"/>
            </a:schemeClr>
          </a:solidFill>
        </p:grpSpPr>
        <p:sp>
          <p:nvSpPr>
            <p:cNvPr id="89" name="Oval 88">
              <a:extLst>
                <a:ext uri="{FF2B5EF4-FFF2-40B4-BE49-F238E27FC236}">
                  <a16:creationId xmlns:a16="http://schemas.microsoft.com/office/drawing/2014/main" id="{13E3D8C4-3037-4D3F-8FA4-E551E950613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0" name="Group 89">
              <a:extLst>
                <a:ext uri="{FF2B5EF4-FFF2-40B4-BE49-F238E27FC236}">
                  <a16:creationId xmlns:a16="http://schemas.microsoft.com/office/drawing/2014/main" id="{407040DA-5DEE-4066-BA12-F9417D39E03B}"/>
                </a:ext>
              </a:extLst>
            </p:cNvPr>
            <p:cNvGrpSpPr/>
            <p:nvPr/>
          </p:nvGrpSpPr>
          <p:grpSpPr>
            <a:xfrm>
              <a:off x="1833837" y="3421671"/>
              <a:ext cx="670376" cy="541218"/>
              <a:chOff x="1124660" y="2438555"/>
              <a:chExt cx="1323363" cy="1068399"/>
            </a:xfrm>
            <a:grpFill/>
          </p:grpSpPr>
          <p:sp>
            <p:nvSpPr>
              <p:cNvPr id="95" name="Freeform 5">
                <a:extLst>
                  <a:ext uri="{FF2B5EF4-FFF2-40B4-BE49-F238E27FC236}">
                    <a16:creationId xmlns:a16="http://schemas.microsoft.com/office/drawing/2014/main" id="{4594CEDA-8D40-4F38-A7A4-EAA6F6D0D71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5" name="Group 104">
                <a:extLst>
                  <a:ext uri="{FF2B5EF4-FFF2-40B4-BE49-F238E27FC236}">
                    <a16:creationId xmlns:a16="http://schemas.microsoft.com/office/drawing/2014/main" id="{6A4A99A0-3F17-4000-BFC6-92B78AD9D53D}"/>
                  </a:ext>
                </a:extLst>
              </p:cNvPr>
              <p:cNvGrpSpPr/>
              <p:nvPr/>
            </p:nvGrpSpPr>
            <p:grpSpPr>
              <a:xfrm>
                <a:off x="1124660" y="2438555"/>
                <a:ext cx="593820" cy="706058"/>
                <a:chOff x="6447047" y="5804307"/>
                <a:chExt cx="414034" cy="492291"/>
              </a:xfrm>
              <a:grpFill/>
            </p:grpSpPr>
            <p:sp>
              <p:nvSpPr>
                <p:cNvPr id="106" name="Freeform 9">
                  <a:extLst>
                    <a:ext uri="{FF2B5EF4-FFF2-40B4-BE49-F238E27FC236}">
                      <a16:creationId xmlns:a16="http://schemas.microsoft.com/office/drawing/2014/main" id="{714DA26D-BAB6-4E64-94D4-F49091C95484}"/>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8" name="Oval 107">
                  <a:extLst>
                    <a:ext uri="{FF2B5EF4-FFF2-40B4-BE49-F238E27FC236}">
                      <a16:creationId xmlns:a16="http://schemas.microsoft.com/office/drawing/2014/main" id="{E72BCC41-D753-484F-B615-C8B13752D6CA}"/>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7" name="TextBox 6">
            <a:extLst>
              <a:ext uri="{FF2B5EF4-FFF2-40B4-BE49-F238E27FC236}">
                <a16:creationId xmlns:a16="http://schemas.microsoft.com/office/drawing/2014/main" id="{BFBEB463-C247-40BE-93F6-A8EE60B7C9BF}"/>
              </a:ext>
            </a:extLst>
          </p:cNvPr>
          <p:cNvSpPr txBox="1"/>
          <p:nvPr/>
        </p:nvSpPr>
        <p:spPr>
          <a:xfrm>
            <a:off x="3775275" y="4936735"/>
            <a:ext cx="4476347" cy="1538883"/>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External Identities</a:t>
            </a:r>
          </a:p>
          <a:p>
            <a:pPr algn="ct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Use </a:t>
            </a:r>
            <a:r>
              <a:rPr lang="en-US" sz="2000" dirty="0" err="1">
                <a:gradFill>
                  <a:gsLst>
                    <a:gs pos="2917">
                      <a:schemeClr val="tx1"/>
                    </a:gs>
                    <a:gs pos="30000">
                      <a:schemeClr val="tx1"/>
                    </a:gs>
                  </a:gsLst>
                  <a:lin ang="5400000" scaled="0"/>
                </a:gradFill>
              </a:rPr>
              <a:t>Adatum</a:t>
            </a:r>
            <a:r>
              <a:rPr lang="en-US" sz="2000" dirty="0">
                <a:gradFill>
                  <a:gsLst>
                    <a:gs pos="2917">
                      <a:schemeClr val="tx1"/>
                    </a:gs>
                    <a:gs pos="30000">
                      <a:schemeClr val="tx1"/>
                    </a:gs>
                  </a:gsLst>
                  <a:lin ang="5400000" scaled="0"/>
                </a:gradFill>
              </a:rPr>
              <a:t> endpoint to sign in</a:t>
            </a:r>
          </a:p>
          <a:p>
            <a:pPr algn="ctr"/>
            <a:r>
              <a:rPr lang="en-US" sz="2000" dirty="0">
                <a:gradFill>
                  <a:gsLst>
                    <a:gs pos="2917">
                      <a:schemeClr val="tx1"/>
                    </a:gs>
                    <a:gs pos="30000">
                      <a:schemeClr val="tx1"/>
                    </a:gs>
                  </a:gsLst>
                  <a:lin ang="5400000" scaled="0"/>
                </a:gradFill>
              </a:rPr>
              <a:t>Can’t use common endpoint</a:t>
            </a:r>
          </a:p>
          <a:p>
            <a:pPr algn="ctr"/>
            <a:r>
              <a:rPr lang="en-US" sz="2000" dirty="0">
                <a:gradFill>
                  <a:gsLst>
                    <a:gs pos="2917">
                      <a:schemeClr val="tx1"/>
                    </a:gs>
                    <a:gs pos="30000">
                      <a:schemeClr val="tx1"/>
                    </a:gs>
                  </a:gsLst>
                  <a:lin ang="5400000" scaled="0"/>
                </a:gradFill>
              </a:rPr>
              <a:t>Invitation/external account needed</a:t>
            </a:r>
          </a:p>
        </p:txBody>
      </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153413"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29704-BB50-4AF5-9794-F84F091AA09C}"/>
              </a:ext>
            </a:extLst>
          </p:cNvPr>
          <p:cNvSpPr>
            <a:spLocks noGrp="1"/>
          </p:cNvSpPr>
          <p:nvPr>
            <p:ph type="title"/>
          </p:nvPr>
        </p:nvSpPr>
        <p:spPr>
          <a:xfrm>
            <a:off x="585216" y="3035808"/>
            <a:ext cx="6400800" cy="498598"/>
          </a:xfrm>
        </p:spPr>
        <p:txBody>
          <a:bodyPr/>
          <a:lstStyle/>
          <a:p>
            <a:r>
              <a:rPr lang="en-US" dirty="0"/>
              <a:t>Demo Application registration</a:t>
            </a:r>
          </a:p>
        </p:txBody>
      </p:sp>
      <p:sp>
        <p:nvSpPr>
          <p:cNvPr id="2" name="TextBox 1">
            <a:extLst>
              <a:ext uri="{FF2B5EF4-FFF2-40B4-BE49-F238E27FC236}">
                <a16:creationId xmlns:a16="http://schemas.microsoft.com/office/drawing/2014/main" id="{1E6DC25D-0482-420C-8631-1C17783C56B8}"/>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844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5084469"/>
          </a:xfrm>
        </p:spPr>
        <p:txBody>
          <a:bodyPr/>
          <a:lstStyle/>
          <a:p>
            <a:r>
              <a:rPr lang="en-US"/>
              <a:t>Standards based cloud endpoint</a:t>
            </a:r>
          </a:p>
          <a:p>
            <a:r>
              <a:rPr lang="en-US"/>
              <a:t>User Authentication</a:t>
            </a:r>
          </a:p>
          <a:p>
            <a:r>
              <a:rPr lang="en-US"/>
              <a:t>App Authorization</a:t>
            </a:r>
          </a:p>
          <a:p>
            <a:r>
              <a:rPr lang="en-US"/>
              <a:t>Microsoft Authentication Library family</a:t>
            </a:r>
          </a:p>
          <a:p>
            <a:r>
              <a:rPr lang="en-US"/>
              <a:t>Microsoft Graph</a:t>
            </a:r>
          </a:p>
          <a:p>
            <a:r>
              <a:rPr lang="en-US"/>
              <a:t>Provision Users to apps</a:t>
            </a:r>
          </a:p>
          <a:p>
            <a:r>
              <a:rPr lang="en-US"/>
              <a:t>Verified app publishers</a:t>
            </a:r>
          </a:p>
          <a:p>
            <a:endParaRPr lang="en-US"/>
          </a:p>
          <a:p>
            <a:r>
              <a:rPr lang="en-US"/>
              <a:t>Control Plane for today’s apps</a:t>
            </a:r>
          </a:p>
          <a:p>
            <a:endParaRPr lang="en-US"/>
          </a:p>
        </p:txBody>
      </p:sp>
    </p:spTree>
    <p:extLst>
      <p:ext uri="{BB962C8B-B14F-4D97-AF65-F5344CB8AC3E}">
        <p14:creationId xmlns:p14="http://schemas.microsoft.com/office/powerpoint/2010/main" val="29247160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1465016"/>
          </a:xfrm>
        </p:spPr>
        <p:txBody>
          <a:bodyPr vert="horz" wrap="square" lIns="0" tIns="0" rIns="0" bIns="0" rtlCol="0" anchor="t">
            <a:spAutoFit/>
          </a:bodyPr>
          <a:lstStyle/>
          <a:p>
            <a:pPr marL="0" indent="0">
              <a:buNone/>
            </a:pPr>
            <a:r>
              <a:rPr lang="en-US" dirty="0">
                <a:latin typeface="Segoe UI Semilight"/>
                <a:cs typeface="Segoe UI Semilight"/>
              </a:rPr>
              <a:t>For Labs and Exercises please refer to the link below -</a:t>
            </a:r>
            <a:endParaRPr lang="en-US" dirty="0"/>
          </a:p>
          <a:p>
            <a:endParaRPr lang="en-US" dirty="0"/>
          </a:p>
          <a:p>
            <a:pPr marL="0" indent="0">
              <a:buNone/>
            </a:pPr>
            <a:r>
              <a:rPr lang="en-US" dirty="0">
                <a:solidFill>
                  <a:srgbClr val="6EAC1C"/>
                </a:solidFill>
                <a:hlinkClick r:id="rId2"/>
              </a:rPr>
              <a:t>Getting Started with Microsoft Identity - Learn | Microsoft Docs</a:t>
            </a:r>
            <a:endParaRPr lang="en-US" dirty="0"/>
          </a:p>
        </p:txBody>
      </p:sp>
    </p:spTree>
    <p:extLst>
      <p:ext uri="{BB962C8B-B14F-4D97-AF65-F5344CB8AC3E}">
        <p14:creationId xmlns:p14="http://schemas.microsoft.com/office/powerpoint/2010/main" val="3519527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AFE4E-733D-4D70-AE10-AD5F118C2E6C}"/>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35</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7592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A317-714A-4CC2-A77B-13AB3F06B621}"/>
              </a:ext>
            </a:extLst>
          </p:cNvPr>
          <p:cNvSpPr>
            <a:spLocks noGrp="1"/>
          </p:cNvSpPr>
          <p:nvPr>
            <p:ph type="title"/>
          </p:nvPr>
        </p:nvSpPr>
        <p:spPr/>
        <p:txBody>
          <a:bodyPr/>
          <a:lstStyle/>
          <a:p>
            <a:r>
              <a:rPr lang="en-US"/>
              <a:t>What Microsoft identity platform does for developers</a:t>
            </a:r>
          </a:p>
        </p:txBody>
      </p:sp>
      <p:sp>
        <p:nvSpPr>
          <p:cNvPr id="3" name="Text Placeholder 2">
            <a:extLst>
              <a:ext uri="{FF2B5EF4-FFF2-40B4-BE49-F238E27FC236}">
                <a16:creationId xmlns:a16="http://schemas.microsoft.com/office/drawing/2014/main" id="{35FF0E12-788C-44BC-9613-BE5D830526E0}"/>
              </a:ext>
            </a:extLst>
          </p:cNvPr>
          <p:cNvSpPr>
            <a:spLocks noGrp="1"/>
          </p:cNvSpPr>
          <p:nvPr>
            <p:ph type="body" sz="quarter" idx="10"/>
          </p:nvPr>
        </p:nvSpPr>
        <p:spPr>
          <a:xfrm>
            <a:off x="588263" y="1136420"/>
            <a:ext cx="11018520" cy="5515356"/>
          </a:xfrm>
        </p:spPr>
        <p:txBody>
          <a:bodyPr/>
          <a:lstStyle/>
          <a:p>
            <a:r>
              <a:rPr lang="en-US" dirty="0"/>
              <a:t>Developers delegate Identity and Access Management to Microsoft Identity</a:t>
            </a:r>
          </a:p>
          <a:p>
            <a:pPr marL="457200" indent="-457200">
              <a:buFont typeface="Arial" panose="020B0604020202020204" pitchFamily="34" charset="0"/>
              <a:buChar char="•"/>
            </a:pPr>
            <a:endParaRPr lang="en-US" b="1" dirty="0"/>
          </a:p>
          <a:p>
            <a:pPr marL="457200" indent="-457200">
              <a:buFont typeface="Arial" panose="020B0604020202020204" pitchFamily="34" charset="0"/>
              <a:buChar char="•"/>
            </a:pPr>
            <a:r>
              <a:rPr lang="en-US" b="1" dirty="0">
                <a:latin typeface="+mn-lt"/>
                <a:cs typeface="Segoe UI" panose="020B0502040204020203" pitchFamily="34" charset="0"/>
              </a:rPr>
              <a:t>Authenticates</a:t>
            </a:r>
            <a:r>
              <a:rPr lang="en-US" dirty="0"/>
              <a:t> users</a:t>
            </a:r>
          </a:p>
          <a:p>
            <a:r>
              <a:rPr lang="en-US" dirty="0"/>
              <a:t>	</a:t>
            </a:r>
            <a:r>
              <a:rPr lang="en-US" dirty="0" err="1"/>
              <a:t>UserID</a:t>
            </a:r>
            <a:r>
              <a:rPr lang="en-US" dirty="0"/>
              <a:t> and password, MFA, </a:t>
            </a:r>
            <a:r>
              <a:rPr lang="en-US" dirty="0" err="1"/>
              <a:t>Passwordless</a:t>
            </a:r>
            <a:r>
              <a:rPr lang="en-US" dirty="0"/>
              <a:t> </a:t>
            </a:r>
          </a:p>
          <a:p>
            <a:pPr marL="457200" indent="-457200">
              <a:buFont typeface="Arial" panose="020B0604020202020204" pitchFamily="34" charset="0"/>
              <a:buChar char="•"/>
            </a:pPr>
            <a:r>
              <a:rPr lang="en-US" b="1" dirty="0">
                <a:latin typeface="+mn-lt"/>
                <a:cs typeface="Segoe UI" panose="020B0502040204020203" pitchFamily="34" charset="0"/>
              </a:rPr>
              <a:t>Authorizes</a:t>
            </a:r>
            <a:r>
              <a:rPr lang="en-US" dirty="0"/>
              <a:t> applications to access resources</a:t>
            </a:r>
          </a:p>
          <a:p>
            <a:pPr marL="457200" indent="-457200">
              <a:buFont typeface="Arial" panose="020B0604020202020204" pitchFamily="34" charset="0"/>
              <a:buChar char="•"/>
            </a:pPr>
            <a:r>
              <a:rPr lang="en-US" dirty="0"/>
              <a:t>Robust directory data with </a:t>
            </a:r>
            <a:r>
              <a:rPr lang="en-US" b="1" dirty="0">
                <a:latin typeface="+mn-lt"/>
                <a:cs typeface="Segoe UI" panose="020B0502040204020203" pitchFamily="34" charset="0"/>
              </a:rPr>
              <a:t>Microsoft</a:t>
            </a:r>
            <a:r>
              <a:rPr lang="en-US" b="1" dirty="0"/>
              <a:t> </a:t>
            </a:r>
            <a:r>
              <a:rPr lang="en-US" b="1" dirty="0">
                <a:latin typeface="+mn-lt"/>
                <a:cs typeface="Segoe UI" panose="020B0502040204020203" pitchFamily="34" charset="0"/>
              </a:rPr>
              <a:t>Graph</a:t>
            </a:r>
          </a:p>
          <a:p>
            <a:r>
              <a:rPr lang="en-US" dirty="0"/>
              <a:t>	Access to the data that drives productivity across Microsoft 365</a:t>
            </a:r>
          </a:p>
          <a:p>
            <a:pPr marL="457200" indent="-457200">
              <a:buFont typeface="Arial" panose="020B0604020202020204" pitchFamily="34" charset="0"/>
              <a:buChar char="•"/>
            </a:pPr>
            <a:r>
              <a:rPr lang="en-US" dirty="0"/>
              <a:t>For ISVs</a:t>
            </a:r>
          </a:p>
          <a:p>
            <a:pPr lvl="1"/>
            <a:r>
              <a:rPr lang="en-US" sz="2800" dirty="0">
                <a:cs typeface="Segoe UI" panose="020B0502040204020203" pitchFamily="34" charset="0"/>
              </a:rPr>
              <a:t>	</a:t>
            </a:r>
            <a:r>
              <a:rPr lang="en-US" sz="2800" b="1" dirty="0">
                <a:cs typeface="Segoe UI" panose="020B0502040204020203" pitchFamily="34" charset="0"/>
              </a:rPr>
              <a:t>Provision</a:t>
            </a:r>
            <a:r>
              <a:rPr lang="en-US" sz="2800" dirty="0">
                <a:cs typeface="Segoe UI" panose="020B0502040204020203" pitchFamily="34" charset="0"/>
              </a:rPr>
              <a:t> users to the app</a:t>
            </a:r>
          </a:p>
          <a:p>
            <a:r>
              <a:rPr lang="en-US" dirty="0"/>
              <a:t>	Verifies </a:t>
            </a:r>
            <a:r>
              <a:rPr lang="en-US" b="1" dirty="0">
                <a:latin typeface="+mn-lt"/>
                <a:cs typeface="Segoe UI" panose="020B0502040204020203" pitchFamily="34" charset="0"/>
              </a:rPr>
              <a:t>app publishers</a:t>
            </a:r>
          </a:p>
        </p:txBody>
      </p:sp>
    </p:spTree>
    <p:extLst>
      <p:ext uri="{BB962C8B-B14F-4D97-AF65-F5344CB8AC3E}">
        <p14:creationId xmlns:p14="http://schemas.microsoft.com/office/powerpoint/2010/main" val="33864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580C7323-25A6-4435-8603-BFA16BACB97A}"/>
              </a:ext>
            </a:extLst>
          </p:cNvPr>
          <p:cNvGrpSpPr/>
          <p:nvPr/>
        </p:nvGrpSpPr>
        <p:grpSpPr>
          <a:xfrm flipH="1">
            <a:off x="6004670" y="5901503"/>
            <a:ext cx="2854497" cy="333139"/>
            <a:chOff x="3355655" y="5890375"/>
            <a:chExt cx="2854902" cy="333186"/>
          </a:xfrm>
        </p:grpSpPr>
        <p:cxnSp>
          <p:nvCxnSpPr>
            <p:cNvPr id="75" name="Straight Arrow Connector 74">
              <a:extLst>
                <a:ext uri="{FF2B5EF4-FFF2-40B4-BE49-F238E27FC236}">
                  <a16:creationId xmlns:a16="http://schemas.microsoft.com/office/drawing/2014/main" id="{926C1EA0-E552-4F83-95A0-BD27D8968801}"/>
                </a:ext>
              </a:extLst>
            </p:cNvPr>
            <p:cNvCxnSpPr>
              <a:cxnSpLocks/>
            </p:cNvCxnSpPr>
            <p:nvPr/>
          </p:nvCxnSpPr>
          <p:spPr>
            <a:xfrm flipH="1">
              <a:off x="3355655" y="6223559"/>
              <a:ext cx="2854902" cy="2"/>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73BAC35-285B-449F-B5DA-27994AC096FA}"/>
                </a:ext>
              </a:extLst>
            </p:cNvPr>
            <p:cNvCxnSpPr>
              <a:cxnSpLocks/>
            </p:cNvCxnSpPr>
            <p:nvPr/>
          </p:nvCxnSpPr>
          <p:spPr>
            <a:xfrm flipH="1">
              <a:off x="3355655" y="5890375"/>
              <a:ext cx="267938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C975A90A-A229-44A3-91E7-369960E33736}"/>
              </a:ext>
            </a:extLst>
          </p:cNvPr>
          <p:cNvSpPr/>
          <p:nvPr/>
        </p:nvSpPr>
        <p:spPr>
          <a:xfrm>
            <a:off x="4855804" y="5215569"/>
            <a:ext cx="2501330" cy="264935"/>
          </a:xfrm>
          <a:prstGeom prst="rect">
            <a:avLst/>
          </a:prstGeom>
        </p:spPr>
        <p:txBody>
          <a:bodyPr wrap="square" anchor="ctr" anchorCtr="0">
            <a:spAutoFit/>
          </a:bodyPr>
          <a:lstStyle/>
          <a:p>
            <a:pPr algn="ctr" defTabSz="914016">
              <a:spcAft>
                <a:spcPts val="1200"/>
              </a:spcAft>
            </a:pPr>
            <a:r>
              <a:rPr lang="en-US" sz="1100">
                <a:gradFill>
                  <a:gsLst>
                    <a:gs pos="47000">
                      <a:srgbClr val="282828"/>
                    </a:gs>
                    <a:gs pos="100000">
                      <a:srgbClr val="282828"/>
                    </a:gs>
                  </a:gsLst>
                  <a:lin ang="0" scaled="1"/>
                </a:gradFill>
                <a:latin typeface="Segoe UI Semibold"/>
                <a:cs typeface="Segoe UI Semibold"/>
              </a:rPr>
              <a:t>Threat intelligence</a:t>
            </a:r>
          </a:p>
        </p:txBody>
      </p:sp>
      <p:cxnSp>
        <p:nvCxnSpPr>
          <p:cNvPr id="7" name="Straight Connector 6">
            <a:extLst>
              <a:ext uri="{FF2B5EF4-FFF2-40B4-BE49-F238E27FC236}">
                <a16:creationId xmlns:a16="http://schemas.microsoft.com/office/drawing/2014/main" id="{DBE6B8AD-FB1F-4007-81ED-A84FA0BC569C}"/>
              </a:ext>
            </a:extLst>
          </p:cNvPr>
          <p:cNvCxnSpPr>
            <a:cxnSpLocks/>
          </p:cNvCxnSpPr>
          <p:nvPr/>
        </p:nvCxnSpPr>
        <p:spPr>
          <a:xfrm>
            <a:off x="6106466" y="2524404"/>
            <a:ext cx="0" cy="2353005"/>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7AE26FD2-76FE-46AD-BEF7-02BD29A7C315}"/>
              </a:ext>
            </a:extLst>
          </p:cNvPr>
          <p:cNvSpPr/>
          <p:nvPr/>
        </p:nvSpPr>
        <p:spPr>
          <a:xfrm>
            <a:off x="5025039" y="1946114"/>
            <a:ext cx="2162859" cy="264935"/>
          </a:xfrm>
          <a:prstGeom prst="rect">
            <a:avLst/>
          </a:prstGeom>
        </p:spPr>
        <p:txBody>
          <a:bodyPr wrap="square" anchor="ctr" anchorCtr="0">
            <a:spAutoFit/>
          </a:bodyPr>
          <a:lstStyle/>
          <a:p>
            <a:pPr algn="ctr" defTabSz="914016">
              <a:spcAft>
                <a:spcPts val="1200"/>
              </a:spcAft>
            </a:pPr>
            <a:r>
              <a:rPr lang="en-US" sz="1100">
                <a:gradFill>
                  <a:gsLst>
                    <a:gs pos="47000">
                      <a:srgbClr val="282828"/>
                    </a:gs>
                    <a:gs pos="100000">
                      <a:srgbClr val="282828"/>
                    </a:gs>
                  </a:gsLst>
                  <a:lin ang="0" scaled="1"/>
                </a:gradFill>
                <a:latin typeface="Segoe UI Semibold"/>
                <a:cs typeface="Segoe UI Semibold"/>
              </a:rPr>
              <a:t>Organization policy</a:t>
            </a:r>
          </a:p>
        </p:txBody>
      </p:sp>
      <p:cxnSp>
        <p:nvCxnSpPr>
          <p:cNvPr id="146" name="Straight Connector 145">
            <a:extLst>
              <a:ext uri="{FF2B5EF4-FFF2-40B4-BE49-F238E27FC236}">
                <a16:creationId xmlns:a16="http://schemas.microsoft.com/office/drawing/2014/main" id="{38B79E7D-BBEF-4B4C-B8F0-C2278DA1FB17}"/>
              </a:ext>
            </a:extLst>
          </p:cNvPr>
          <p:cNvCxnSpPr>
            <a:cxnSpLocks/>
          </p:cNvCxnSpPr>
          <p:nvPr/>
        </p:nvCxnSpPr>
        <p:spPr>
          <a:xfrm>
            <a:off x="7492266" y="1482956"/>
            <a:ext cx="0" cy="369482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DF2A49-36CE-480D-86BF-4CF09C8132AF}"/>
              </a:ext>
            </a:extLst>
          </p:cNvPr>
          <p:cNvCxnSpPr>
            <a:cxnSpLocks/>
          </p:cNvCxnSpPr>
          <p:nvPr/>
        </p:nvCxnSpPr>
        <p:spPr>
          <a:xfrm flipH="1">
            <a:off x="6954682" y="3657919"/>
            <a:ext cx="53486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FFCA60F4-24A6-45BA-84F1-246FD2DB6DCC}"/>
              </a:ext>
            </a:extLst>
          </p:cNvPr>
          <p:cNvGrpSpPr/>
          <p:nvPr/>
        </p:nvGrpSpPr>
        <p:grpSpPr>
          <a:xfrm>
            <a:off x="2117333" y="4732419"/>
            <a:ext cx="880995" cy="880995"/>
            <a:chOff x="3532169" y="4490816"/>
            <a:chExt cx="1002445" cy="1002445"/>
          </a:xfrm>
        </p:grpSpPr>
        <p:sp>
          <p:nvSpPr>
            <p:cNvPr id="95" name="Oval 94">
              <a:extLst>
                <a:ext uri="{FF2B5EF4-FFF2-40B4-BE49-F238E27FC236}">
                  <a16:creationId xmlns:a16="http://schemas.microsoft.com/office/drawing/2014/main" id="{6E6565B2-F99A-4129-BAF1-8BB14F14DBC5}"/>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97" name="Group 96">
              <a:extLst>
                <a:ext uri="{FF2B5EF4-FFF2-40B4-BE49-F238E27FC236}">
                  <a16:creationId xmlns:a16="http://schemas.microsoft.com/office/drawing/2014/main" id="{AB0184CD-D8DF-4EF1-A23B-3CFD89A49945}"/>
                </a:ext>
              </a:extLst>
            </p:cNvPr>
            <p:cNvGrpSpPr/>
            <p:nvPr/>
          </p:nvGrpSpPr>
          <p:grpSpPr>
            <a:xfrm>
              <a:off x="3771744" y="4746658"/>
              <a:ext cx="515362" cy="437280"/>
              <a:chOff x="1350170" y="3241579"/>
              <a:chExt cx="493032" cy="418332"/>
            </a:xfrm>
          </p:grpSpPr>
          <p:sp>
            <p:nvSpPr>
              <p:cNvPr id="103" name="Freeform 17">
                <a:extLst>
                  <a:ext uri="{FF2B5EF4-FFF2-40B4-BE49-F238E27FC236}">
                    <a16:creationId xmlns:a16="http://schemas.microsoft.com/office/drawing/2014/main" id="{A141134B-9C5C-4CAA-9C2A-0700CA0B2648}"/>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sp>
            <p:nvSpPr>
              <p:cNvPr id="104" name="Freeform 18">
                <a:extLst>
                  <a:ext uri="{FF2B5EF4-FFF2-40B4-BE49-F238E27FC236}">
                    <a16:creationId xmlns:a16="http://schemas.microsoft.com/office/drawing/2014/main" id="{CB232CC4-3400-46FF-AF80-0E3240486B63}"/>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grpSp>
      </p:grpSp>
      <p:grpSp>
        <p:nvGrpSpPr>
          <p:cNvPr id="124" name="Group 123">
            <a:extLst>
              <a:ext uri="{FF2B5EF4-FFF2-40B4-BE49-F238E27FC236}">
                <a16:creationId xmlns:a16="http://schemas.microsoft.com/office/drawing/2014/main" id="{EFC465B3-450D-4470-9876-042EBCE14225}"/>
              </a:ext>
            </a:extLst>
          </p:cNvPr>
          <p:cNvGrpSpPr/>
          <p:nvPr/>
        </p:nvGrpSpPr>
        <p:grpSpPr>
          <a:xfrm>
            <a:off x="2117333" y="1788401"/>
            <a:ext cx="880995" cy="880995"/>
            <a:chOff x="3532169" y="1564391"/>
            <a:chExt cx="1002445" cy="1002445"/>
          </a:xfrm>
        </p:grpSpPr>
        <p:sp>
          <p:nvSpPr>
            <p:cNvPr id="125" name="Oval 124">
              <a:extLst>
                <a:ext uri="{FF2B5EF4-FFF2-40B4-BE49-F238E27FC236}">
                  <a16:creationId xmlns:a16="http://schemas.microsoft.com/office/drawing/2014/main" id="{ACFE9C85-6D86-4E64-8B9C-8F59A1D5B360}"/>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126" name="Freeform 11">
              <a:extLst>
                <a:ext uri="{FF2B5EF4-FFF2-40B4-BE49-F238E27FC236}">
                  <a16:creationId xmlns:a16="http://schemas.microsoft.com/office/drawing/2014/main" id="{BB87FB12-C642-4E2F-8377-70FDFF7D567B}"/>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grpSp>
        <p:nvGrpSpPr>
          <p:cNvPr id="127" name="Group 126">
            <a:extLst>
              <a:ext uri="{FF2B5EF4-FFF2-40B4-BE49-F238E27FC236}">
                <a16:creationId xmlns:a16="http://schemas.microsoft.com/office/drawing/2014/main" id="{69DE66D6-E90E-4FE1-B353-471B180D195E}"/>
              </a:ext>
            </a:extLst>
          </p:cNvPr>
          <p:cNvGrpSpPr/>
          <p:nvPr/>
        </p:nvGrpSpPr>
        <p:grpSpPr>
          <a:xfrm>
            <a:off x="9214608" y="3996415"/>
            <a:ext cx="880995" cy="880995"/>
            <a:chOff x="8046234" y="3992399"/>
            <a:chExt cx="1002445" cy="1002445"/>
          </a:xfrm>
        </p:grpSpPr>
        <p:sp>
          <p:nvSpPr>
            <p:cNvPr id="128" name="Oval 127">
              <a:extLst>
                <a:ext uri="{FF2B5EF4-FFF2-40B4-BE49-F238E27FC236}">
                  <a16:creationId xmlns:a16="http://schemas.microsoft.com/office/drawing/2014/main" id="{C6F0DB12-DB7E-4DBB-A506-2894110C3293}"/>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29" name="Group 4">
              <a:extLst>
                <a:ext uri="{FF2B5EF4-FFF2-40B4-BE49-F238E27FC236}">
                  <a16:creationId xmlns:a16="http://schemas.microsoft.com/office/drawing/2014/main" id="{808D70AB-22CE-4CF5-BA89-5BBB43D87D68}"/>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130" name="Freeform 5">
                <a:extLst>
                  <a:ext uri="{FF2B5EF4-FFF2-40B4-BE49-F238E27FC236}">
                    <a16:creationId xmlns:a16="http://schemas.microsoft.com/office/drawing/2014/main" id="{4F7E0433-D01F-4658-B393-B7B6716AAF1D}"/>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31" name="Freeform 6">
                <a:extLst>
                  <a:ext uri="{FF2B5EF4-FFF2-40B4-BE49-F238E27FC236}">
                    <a16:creationId xmlns:a16="http://schemas.microsoft.com/office/drawing/2014/main" id="{EBA08778-CAC4-4788-B673-D0D7F27BB361}"/>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32" name="Freeform 7">
                <a:extLst>
                  <a:ext uri="{FF2B5EF4-FFF2-40B4-BE49-F238E27FC236}">
                    <a16:creationId xmlns:a16="http://schemas.microsoft.com/office/drawing/2014/main" id="{8CC77FFA-B030-418A-A356-B557F1BE845C}"/>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33" name="Freeform 8">
                <a:extLst>
                  <a:ext uri="{FF2B5EF4-FFF2-40B4-BE49-F238E27FC236}">
                    <a16:creationId xmlns:a16="http://schemas.microsoft.com/office/drawing/2014/main" id="{1A1A721B-8258-4FDF-9E5C-D01B5FAC07AF}"/>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grpSp>
      <p:sp>
        <p:nvSpPr>
          <p:cNvPr id="135" name="Oval 134">
            <a:extLst>
              <a:ext uri="{FF2B5EF4-FFF2-40B4-BE49-F238E27FC236}">
                <a16:creationId xmlns:a16="http://schemas.microsoft.com/office/drawing/2014/main" id="{AB12647B-ED41-4E17-B7AF-7A8159494779}"/>
              </a:ext>
            </a:extLst>
          </p:cNvPr>
          <p:cNvSpPr/>
          <p:nvPr/>
        </p:nvSpPr>
        <p:spPr bwMode="auto">
          <a:xfrm>
            <a:off x="9214608" y="5468423"/>
            <a:ext cx="880995" cy="88099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137" name="Rectangle 136">
            <a:extLst>
              <a:ext uri="{FF2B5EF4-FFF2-40B4-BE49-F238E27FC236}">
                <a16:creationId xmlns:a16="http://schemas.microsoft.com/office/drawing/2014/main" id="{A3C2505C-94AF-454A-BC83-40BB34F9401E}"/>
              </a:ext>
            </a:extLst>
          </p:cNvPr>
          <p:cNvSpPr/>
          <p:nvPr/>
        </p:nvSpPr>
        <p:spPr>
          <a:xfrm>
            <a:off x="1038155" y="2075053"/>
            <a:ext cx="957042" cy="311985"/>
          </a:xfrm>
          <a:prstGeom prst="rect">
            <a:avLst/>
          </a:prstGeom>
        </p:spPr>
        <p:txBody>
          <a:bodyPr wrap="none">
            <a:spAutoFit/>
          </a:bodyPr>
          <a:lstStyle/>
          <a:p>
            <a:pPr algn="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Identities</a:t>
            </a:r>
          </a:p>
        </p:txBody>
      </p:sp>
      <p:sp>
        <p:nvSpPr>
          <p:cNvPr id="138" name="Rectangle 137">
            <a:extLst>
              <a:ext uri="{FF2B5EF4-FFF2-40B4-BE49-F238E27FC236}">
                <a16:creationId xmlns:a16="http://schemas.microsoft.com/office/drawing/2014/main" id="{2BF8613E-ED97-4BCB-9E15-EAB1BF0767A8}"/>
              </a:ext>
            </a:extLst>
          </p:cNvPr>
          <p:cNvSpPr/>
          <p:nvPr/>
        </p:nvSpPr>
        <p:spPr>
          <a:xfrm>
            <a:off x="572811" y="4953996"/>
            <a:ext cx="1406152" cy="531737"/>
          </a:xfrm>
          <a:prstGeom prst="rect">
            <a:avLst/>
          </a:prstGeom>
        </p:spPr>
        <p:txBody>
          <a:bodyPr wrap="square">
            <a:spAutoFit/>
          </a:bodyPr>
          <a:lstStyle/>
          <a:p>
            <a:pPr algn="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Devices/ Endpoints</a:t>
            </a:r>
          </a:p>
        </p:txBody>
      </p:sp>
      <p:sp>
        <p:nvSpPr>
          <p:cNvPr id="140" name="Rectangle 139">
            <a:extLst>
              <a:ext uri="{FF2B5EF4-FFF2-40B4-BE49-F238E27FC236}">
                <a16:creationId xmlns:a16="http://schemas.microsoft.com/office/drawing/2014/main" id="{ED0C027E-3541-4389-9609-D866D3E0C9C9}"/>
              </a:ext>
            </a:extLst>
          </p:cNvPr>
          <p:cNvSpPr/>
          <p:nvPr/>
        </p:nvSpPr>
        <p:spPr>
          <a:xfrm>
            <a:off x="10190431" y="4283068"/>
            <a:ext cx="1287532" cy="307777"/>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Infrastructure</a:t>
            </a:r>
          </a:p>
        </p:txBody>
      </p:sp>
      <p:sp>
        <p:nvSpPr>
          <p:cNvPr id="141" name="Rectangle 140">
            <a:extLst>
              <a:ext uri="{FF2B5EF4-FFF2-40B4-BE49-F238E27FC236}">
                <a16:creationId xmlns:a16="http://schemas.microsoft.com/office/drawing/2014/main" id="{529FF325-A3CD-4F71-9A6B-5F3355CC488A}"/>
              </a:ext>
            </a:extLst>
          </p:cNvPr>
          <p:cNvSpPr/>
          <p:nvPr/>
        </p:nvSpPr>
        <p:spPr>
          <a:xfrm>
            <a:off x="10190434" y="5755076"/>
            <a:ext cx="898645" cy="311985"/>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Network</a:t>
            </a:r>
          </a:p>
        </p:txBody>
      </p:sp>
      <p:cxnSp>
        <p:nvCxnSpPr>
          <p:cNvPr id="152" name="Straight Connector 151">
            <a:extLst>
              <a:ext uri="{FF2B5EF4-FFF2-40B4-BE49-F238E27FC236}">
                <a16:creationId xmlns:a16="http://schemas.microsoft.com/office/drawing/2014/main" id="{FF7D240A-D272-4D42-8EB7-77D438B64BDC}"/>
              </a:ext>
            </a:extLst>
          </p:cNvPr>
          <p:cNvCxnSpPr>
            <a:cxnSpLocks/>
          </p:cNvCxnSpPr>
          <p:nvPr/>
        </p:nvCxnSpPr>
        <p:spPr>
          <a:xfrm flipH="1">
            <a:off x="7491884" y="5177334"/>
            <a:ext cx="1733179"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6D503F-B0FE-471E-ABFF-E3BEDAF6B698}"/>
              </a:ext>
            </a:extLst>
          </p:cNvPr>
          <p:cNvCxnSpPr>
            <a:cxnSpLocks/>
          </p:cNvCxnSpPr>
          <p:nvPr/>
        </p:nvCxnSpPr>
        <p:spPr>
          <a:xfrm flipH="1" flipV="1">
            <a:off x="2998327" y="2228899"/>
            <a:ext cx="1059134" cy="6593"/>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D5F85F6-6B41-45ED-8E9F-ECA4B957AA45}"/>
              </a:ext>
            </a:extLst>
          </p:cNvPr>
          <p:cNvCxnSpPr>
            <a:cxnSpLocks/>
          </p:cNvCxnSpPr>
          <p:nvPr/>
        </p:nvCxnSpPr>
        <p:spPr>
          <a:xfrm>
            <a:off x="4057459" y="2237797"/>
            <a:ext cx="0" cy="144365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EF339B8-2BCC-487B-9B2C-7AFCB9FE84A5}"/>
              </a:ext>
            </a:extLst>
          </p:cNvPr>
          <p:cNvSpPr txBox="1"/>
          <p:nvPr/>
        </p:nvSpPr>
        <p:spPr>
          <a:xfrm>
            <a:off x="7860578" y="4877409"/>
            <a:ext cx="981382" cy="606148"/>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Threat </a:t>
            </a:r>
            <a:br>
              <a:rPr lang="en-US" sz="1100">
                <a:gradFill>
                  <a:gsLst>
                    <a:gs pos="47000">
                      <a:srgbClr val="282828"/>
                    </a:gs>
                    <a:gs pos="100000">
                      <a:srgbClr val="282828"/>
                    </a:gs>
                  </a:gsLst>
                  <a:lin ang="0" scaled="1"/>
                </a:gradFill>
                <a:latin typeface="Segoe UI Semibold"/>
                <a:cs typeface="Segoe UI Semibold"/>
              </a:rPr>
            </a:br>
            <a:r>
              <a:rPr lang="en-US" sz="1100">
                <a:gradFill>
                  <a:gsLst>
                    <a:gs pos="47000">
                      <a:srgbClr val="282828"/>
                    </a:gs>
                    <a:gs pos="100000">
                      <a:srgbClr val="282828"/>
                    </a:gs>
                  </a:gsLst>
                  <a:lin ang="0" scaled="1"/>
                </a:gradFill>
                <a:latin typeface="Segoe UI Semibold"/>
                <a:cs typeface="Segoe UI Semibold"/>
              </a:rPr>
              <a:t>protection</a:t>
            </a:r>
          </a:p>
        </p:txBody>
      </p:sp>
      <p:sp>
        <p:nvSpPr>
          <p:cNvPr id="69" name="TextBox 68">
            <a:extLst>
              <a:ext uri="{FF2B5EF4-FFF2-40B4-BE49-F238E27FC236}">
                <a16:creationId xmlns:a16="http://schemas.microsoft.com/office/drawing/2014/main" id="{BCA70507-56E5-455F-B881-13BEF547B3BF}"/>
              </a:ext>
            </a:extLst>
          </p:cNvPr>
          <p:cNvSpPr txBox="1"/>
          <p:nvPr/>
        </p:nvSpPr>
        <p:spPr>
          <a:xfrm>
            <a:off x="3419096" y="2382743"/>
            <a:ext cx="1260672" cy="495380"/>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Multi-factor authentication</a:t>
            </a:r>
          </a:p>
        </p:txBody>
      </p:sp>
      <p:sp>
        <p:nvSpPr>
          <p:cNvPr id="71" name="TextBox 70">
            <a:extLst>
              <a:ext uri="{FF2B5EF4-FFF2-40B4-BE49-F238E27FC236}">
                <a16:creationId xmlns:a16="http://schemas.microsoft.com/office/drawing/2014/main" id="{D35F4CE5-483C-48CE-B4C2-30C50102B069}"/>
              </a:ext>
            </a:extLst>
          </p:cNvPr>
          <p:cNvSpPr txBox="1"/>
          <p:nvPr/>
        </p:nvSpPr>
        <p:spPr>
          <a:xfrm>
            <a:off x="3419096" y="2999264"/>
            <a:ext cx="1260672" cy="336985"/>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User/session risk</a:t>
            </a:r>
          </a:p>
        </p:txBody>
      </p:sp>
      <p:cxnSp>
        <p:nvCxnSpPr>
          <p:cNvPr id="72" name="Straight Connector 71">
            <a:extLst>
              <a:ext uri="{FF2B5EF4-FFF2-40B4-BE49-F238E27FC236}">
                <a16:creationId xmlns:a16="http://schemas.microsoft.com/office/drawing/2014/main" id="{68B0177D-7058-48F5-A646-8F8ABD3F0AA2}"/>
              </a:ext>
            </a:extLst>
          </p:cNvPr>
          <p:cNvCxnSpPr>
            <a:cxnSpLocks/>
          </p:cNvCxnSpPr>
          <p:nvPr/>
        </p:nvCxnSpPr>
        <p:spPr>
          <a:xfrm flipH="1">
            <a:off x="7500372" y="2974226"/>
            <a:ext cx="171423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C2DA253-F10D-4E1C-9823-C2203BB1F739}"/>
              </a:ext>
            </a:extLst>
          </p:cNvPr>
          <p:cNvCxnSpPr>
            <a:cxnSpLocks/>
          </p:cNvCxnSpPr>
          <p:nvPr/>
        </p:nvCxnSpPr>
        <p:spPr>
          <a:xfrm flipH="1">
            <a:off x="4037402" y="4031406"/>
            <a:ext cx="1165381"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991A25C-75FA-465E-A364-1BA7C39579B8}"/>
              </a:ext>
            </a:extLst>
          </p:cNvPr>
          <p:cNvCxnSpPr>
            <a:cxnSpLocks/>
          </p:cNvCxnSpPr>
          <p:nvPr/>
        </p:nvCxnSpPr>
        <p:spPr>
          <a:xfrm>
            <a:off x="4054593" y="4036614"/>
            <a:ext cx="0" cy="116627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AC54DF9-638F-420E-9CEF-4C5BC09518A0}"/>
              </a:ext>
            </a:extLst>
          </p:cNvPr>
          <p:cNvCxnSpPr>
            <a:cxnSpLocks/>
          </p:cNvCxnSpPr>
          <p:nvPr/>
        </p:nvCxnSpPr>
        <p:spPr>
          <a:xfrm flipH="1" flipV="1">
            <a:off x="2990299" y="5179578"/>
            <a:ext cx="1059133" cy="659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1EA03EE-3BDE-47DF-BB8B-23A87AE3632B}"/>
              </a:ext>
            </a:extLst>
          </p:cNvPr>
          <p:cNvGrpSpPr/>
          <p:nvPr/>
        </p:nvGrpSpPr>
        <p:grpSpPr>
          <a:xfrm>
            <a:off x="9214608" y="2524405"/>
            <a:ext cx="880995" cy="880995"/>
            <a:chOff x="8046234" y="2294010"/>
            <a:chExt cx="1002445" cy="1002445"/>
          </a:xfrm>
        </p:grpSpPr>
        <p:sp>
          <p:nvSpPr>
            <p:cNvPr id="111" name="Oval 110">
              <a:extLst>
                <a:ext uri="{FF2B5EF4-FFF2-40B4-BE49-F238E27FC236}">
                  <a16:creationId xmlns:a16="http://schemas.microsoft.com/office/drawing/2014/main" id="{28B4A716-68F2-4C96-BDC9-E5AA38FBE234}"/>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12" name="Group 111">
              <a:extLst>
                <a:ext uri="{FF2B5EF4-FFF2-40B4-BE49-F238E27FC236}">
                  <a16:creationId xmlns:a16="http://schemas.microsoft.com/office/drawing/2014/main" id="{C5C4E3BF-51B4-42DF-9388-A42B45B01C8C}"/>
                </a:ext>
              </a:extLst>
            </p:cNvPr>
            <p:cNvGrpSpPr/>
            <p:nvPr/>
          </p:nvGrpSpPr>
          <p:grpSpPr>
            <a:xfrm>
              <a:off x="8340067" y="2626254"/>
              <a:ext cx="414778" cy="337787"/>
              <a:chOff x="19906669" y="4851200"/>
              <a:chExt cx="362764" cy="295432"/>
            </a:xfrm>
          </p:grpSpPr>
          <p:sp>
            <p:nvSpPr>
              <p:cNvPr id="113" name="Freeform 161">
                <a:extLst>
                  <a:ext uri="{FF2B5EF4-FFF2-40B4-BE49-F238E27FC236}">
                    <a16:creationId xmlns:a16="http://schemas.microsoft.com/office/drawing/2014/main" id="{A49141BB-66FB-481D-85AF-6436F0388E1C}"/>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sp>
            <p:nvSpPr>
              <p:cNvPr id="114" name="Freeform 163">
                <a:extLst>
                  <a:ext uri="{FF2B5EF4-FFF2-40B4-BE49-F238E27FC236}">
                    <a16:creationId xmlns:a16="http://schemas.microsoft.com/office/drawing/2014/main" id="{25FC0283-AE4E-4ABC-B0F1-E331CC318058}"/>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grpSp>
      </p:grpSp>
      <p:grpSp>
        <p:nvGrpSpPr>
          <p:cNvPr id="116" name="Group 115">
            <a:extLst>
              <a:ext uri="{FF2B5EF4-FFF2-40B4-BE49-F238E27FC236}">
                <a16:creationId xmlns:a16="http://schemas.microsoft.com/office/drawing/2014/main" id="{20AA4C84-61A6-4596-B6EA-2D9535F0A42C}"/>
              </a:ext>
            </a:extLst>
          </p:cNvPr>
          <p:cNvGrpSpPr/>
          <p:nvPr/>
        </p:nvGrpSpPr>
        <p:grpSpPr>
          <a:xfrm>
            <a:off x="9214608" y="1052395"/>
            <a:ext cx="880995" cy="880995"/>
            <a:chOff x="7017394" y="966860"/>
            <a:chExt cx="1002445" cy="1002445"/>
          </a:xfrm>
        </p:grpSpPr>
        <p:sp>
          <p:nvSpPr>
            <p:cNvPr id="119" name="Oval 118">
              <a:extLst>
                <a:ext uri="{FF2B5EF4-FFF2-40B4-BE49-F238E27FC236}">
                  <a16:creationId xmlns:a16="http://schemas.microsoft.com/office/drawing/2014/main" id="{643658B0-3F90-4274-834A-ACACF32176B6}"/>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pic>
          <p:nvPicPr>
            <p:cNvPr id="120" name="Graphic 119">
              <a:extLst>
                <a:ext uri="{FF2B5EF4-FFF2-40B4-BE49-F238E27FC236}">
                  <a16:creationId xmlns:a16="http://schemas.microsoft.com/office/drawing/2014/main" id="{CE14D9A2-798F-42DB-89B6-1EAF4F22B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39" name="Rectangle 138">
            <a:extLst>
              <a:ext uri="{FF2B5EF4-FFF2-40B4-BE49-F238E27FC236}">
                <a16:creationId xmlns:a16="http://schemas.microsoft.com/office/drawing/2014/main" id="{071D36B0-C102-455C-8837-5B184CF87D28}"/>
              </a:ext>
            </a:extLst>
          </p:cNvPr>
          <p:cNvSpPr/>
          <p:nvPr/>
        </p:nvSpPr>
        <p:spPr>
          <a:xfrm>
            <a:off x="10190433" y="1339049"/>
            <a:ext cx="562975" cy="307777"/>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Data</a:t>
            </a:r>
          </a:p>
        </p:txBody>
      </p:sp>
      <p:sp>
        <p:nvSpPr>
          <p:cNvPr id="142" name="Rectangle 141">
            <a:extLst>
              <a:ext uri="{FF2B5EF4-FFF2-40B4-BE49-F238E27FC236}">
                <a16:creationId xmlns:a16="http://schemas.microsoft.com/office/drawing/2014/main" id="{286BCF1B-34D5-4F24-A7FD-D7876FD6A1B2}"/>
              </a:ext>
            </a:extLst>
          </p:cNvPr>
          <p:cNvSpPr/>
          <p:nvPr/>
        </p:nvSpPr>
        <p:spPr>
          <a:xfrm>
            <a:off x="10190432" y="2811059"/>
            <a:ext cx="607687" cy="311985"/>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Apps</a:t>
            </a:r>
          </a:p>
        </p:txBody>
      </p:sp>
      <p:cxnSp>
        <p:nvCxnSpPr>
          <p:cNvPr id="150" name="Straight Connector 149">
            <a:extLst>
              <a:ext uri="{FF2B5EF4-FFF2-40B4-BE49-F238E27FC236}">
                <a16:creationId xmlns:a16="http://schemas.microsoft.com/office/drawing/2014/main" id="{94CDE9A6-80AD-49DD-B5C3-A09F40488DFA}"/>
              </a:ext>
            </a:extLst>
          </p:cNvPr>
          <p:cNvCxnSpPr>
            <a:cxnSpLocks/>
          </p:cNvCxnSpPr>
          <p:nvPr/>
        </p:nvCxnSpPr>
        <p:spPr>
          <a:xfrm flipH="1">
            <a:off x="7500370" y="1471631"/>
            <a:ext cx="171423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8EB3D4-1903-4DCE-A8D7-CF22B95F7FCD}"/>
              </a:ext>
            </a:extLst>
          </p:cNvPr>
          <p:cNvSpPr txBox="1"/>
          <p:nvPr/>
        </p:nvSpPr>
        <p:spPr>
          <a:xfrm>
            <a:off x="7760660" y="1223380"/>
            <a:ext cx="1183054" cy="606148"/>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Classify, label, encrypt</a:t>
            </a:r>
          </a:p>
        </p:txBody>
      </p:sp>
      <p:cxnSp>
        <p:nvCxnSpPr>
          <p:cNvPr id="156" name="Straight Connector 155">
            <a:extLst>
              <a:ext uri="{FF2B5EF4-FFF2-40B4-BE49-F238E27FC236}">
                <a16:creationId xmlns:a16="http://schemas.microsoft.com/office/drawing/2014/main" id="{18FA4468-63E0-4B29-AE56-EC52552F6F5E}"/>
              </a:ext>
            </a:extLst>
          </p:cNvPr>
          <p:cNvCxnSpPr>
            <a:cxnSpLocks/>
          </p:cNvCxnSpPr>
          <p:nvPr/>
        </p:nvCxnSpPr>
        <p:spPr>
          <a:xfrm flipH="1">
            <a:off x="4057460" y="3672851"/>
            <a:ext cx="108614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2864887-BC53-4EB2-B6A5-64CC690EB5F1}"/>
              </a:ext>
            </a:extLst>
          </p:cNvPr>
          <p:cNvSpPr txBox="1"/>
          <p:nvPr/>
        </p:nvSpPr>
        <p:spPr>
          <a:xfrm>
            <a:off x="3338871" y="4218330"/>
            <a:ext cx="1424032" cy="336963"/>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Device risk state</a:t>
            </a:r>
          </a:p>
        </p:txBody>
      </p:sp>
      <p:sp>
        <p:nvSpPr>
          <p:cNvPr id="64" name="TextBox 63">
            <a:extLst>
              <a:ext uri="{FF2B5EF4-FFF2-40B4-BE49-F238E27FC236}">
                <a16:creationId xmlns:a16="http://schemas.microsoft.com/office/drawing/2014/main" id="{0DB92ECF-1555-492A-BE79-1BC97D46DD0E}"/>
              </a:ext>
            </a:extLst>
          </p:cNvPr>
          <p:cNvSpPr txBox="1"/>
          <p:nvPr/>
        </p:nvSpPr>
        <p:spPr>
          <a:xfrm>
            <a:off x="3258097" y="4678336"/>
            <a:ext cx="1585579" cy="336963"/>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Device inventory</a:t>
            </a:r>
          </a:p>
        </p:txBody>
      </p:sp>
      <p:sp>
        <p:nvSpPr>
          <p:cNvPr id="65" name="TextBox 64">
            <a:extLst>
              <a:ext uri="{FF2B5EF4-FFF2-40B4-BE49-F238E27FC236}">
                <a16:creationId xmlns:a16="http://schemas.microsoft.com/office/drawing/2014/main" id="{54FDE22B-386D-48E0-93EB-B6430F1FA50C}"/>
              </a:ext>
            </a:extLst>
          </p:cNvPr>
          <p:cNvSpPr txBox="1"/>
          <p:nvPr/>
        </p:nvSpPr>
        <p:spPr>
          <a:xfrm>
            <a:off x="7905383" y="2674728"/>
            <a:ext cx="884135" cy="609424"/>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Adaptive access</a:t>
            </a:r>
          </a:p>
        </p:txBody>
      </p:sp>
      <p:sp>
        <p:nvSpPr>
          <p:cNvPr id="67" name="TextBox 66">
            <a:extLst>
              <a:ext uri="{FF2B5EF4-FFF2-40B4-BE49-F238E27FC236}">
                <a16:creationId xmlns:a16="http://schemas.microsoft.com/office/drawing/2014/main" id="{A4A676CB-2BEA-4562-B367-BCC4A2FB8678}"/>
              </a:ext>
            </a:extLst>
          </p:cNvPr>
          <p:cNvSpPr txBox="1"/>
          <p:nvPr/>
        </p:nvSpPr>
        <p:spPr>
          <a:xfrm>
            <a:off x="6823125" y="4120213"/>
            <a:ext cx="1370966" cy="594049"/>
          </a:xfrm>
          <a:prstGeom prst="rect">
            <a:avLst/>
          </a:prstGeom>
          <a:solidFill>
            <a:schemeClr val="bg1"/>
          </a:solidFill>
        </p:spPr>
        <p:txBody>
          <a:bodyPr wrap="square" lIns="91414" tIns="146263" rIns="91414" bIns="146263" rtlCol="0" anchor="t">
            <a:spAutoFit/>
          </a:bodyPr>
          <a:lstStyle/>
          <a:p>
            <a:pPr algn="ctr" defTabSz="914016">
              <a:lnSpc>
                <a:spcPct val="90000"/>
              </a:lnSpc>
              <a:spcAft>
                <a:spcPts val="1200"/>
              </a:spcAft>
            </a:pPr>
            <a:r>
              <a:rPr lang="en-US" sz="1077">
                <a:gradFill>
                  <a:gsLst>
                    <a:gs pos="47000">
                      <a:srgbClr val="282828"/>
                    </a:gs>
                    <a:gs pos="100000">
                      <a:srgbClr val="282828"/>
                    </a:gs>
                  </a:gsLst>
                  <a:lin ang="0" scaled="1"/>
                </a:gradFill>
                <a:latin typeface="Segoe UI Semibold"/>
                <a:cs typeface="Segoe UI Semibold"/>
              </a:rPr>
              <a:t>Access and runtime control</a:t>
            </a:r>
            <a:endParaRPr lang="en-US" sz="1729">
              <a:solidFill>
                <a:srgbClr val="333333"/>
              </a:solidFill>
              <a:latin typeface="Segoe Pro Display"/>
            </a:endParaRPr>
          </a:p>
        </p:txBody>
      </p:sp>
      <p:grpSp>
        <p:nvGrpSpPr>
          <p:cNvPr id="82" name="Group 81">
            <a:extLst>
              <a:ext uri="{FF2B5EF4-FFF2-40B4-BE49-F238E27FC236}">
                <a16:creationId xmlns:a16="http://schemas.microsoft.com/office/drawing/2014/main" id="{C27A27B3-CD8B-4098-9D53-9FA6FB739BF0}"/>
              </a:ext>
            </a:extLst>
          </p:cNvPr>
          <p:cNvGrpSpPr/>
          <p:nvPr/>
        </p:nvGrpSpPr>
        <p:grpSpPr>
          <a:xfrm>
            <a:off x="5116593" y="2748337"/>
            <a:ext cx="1979750" cy="1905137"/>
            <a:chOff x="6252798" y="2498464"/>
            <a:chExt cx="1980312" cy="1905677"/>
          </a:xfrm>
        </p:grpSpPr>
        <p:sp>
          <p:nvSpPr>
            <p:cNvPr id="89" name="Oval 88">
              <a:extLst>
                <a:ext uri="{FF2B5EF4-FFF2-40B4-BE49-F238E27FC236}">
                  <a16:creationId xmlns:a16="http://schemas.microsoft.com/office/drawing/2014/main" id="{4D9F9D4B-6BB4-4495-ACAE-713889E84433}"/>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algn="ctr" defTabSz="950286" fontAlgn="base">
                <a:spcBef>
                  <a:spcPct val="0"/>
                </a:spcBef>
                <a:spcAft>
                  <a:spcPct val="0"/>
                </a:spcAft>
              </a:pPr>
              <a:endParaRPr lang="en-US" sz="1400" err="1">
                <a:gradFill>
                  <a:gsLst>
                    <a:gs pos="0">
                      <a:srgbClr val="FFFFFF"/>
                    </a:gs>
                    <a:gs pos="100000">
                      <a:srgbClr val="FFFFFF"/>
                    </a:gs>
                  </a:gsLst>
                  <a:lin ang="5400000" scaled="0"/>
                </a:gradFill>
                <a:latin typeface="Segoe UI Semibold"/>
                <a:cs typeface="Segoe UI" pitchFamily="34" charset="0"/>
              </a:endParaRPr>
            </a:p>
          </p:txBody>
        </p:sp>
        <p:sp>
          <p:nvSpPr>
            <p:cNvPr id="90" name="Rectangle 89">
              <a:extLst>
                <a:ext uri="{FF2B5EF4-FFF2-40B4-BE49-F238E27FC236}">
                  <a16:creationId xmlns:a16="http://schemas.microsoft.com/office/drawing/2014/main" id="{65A4DE0B-6457-420F-9CB3-D82462015EDF}"/>
                </a:ext>
              </a:extLst>
            </p:cNvPr>
            <p:cNvSpPr/>
            <p:nvPr/>
          </p:nvSpPr>
          <p:spPr>
            <a:xfrm>
              <a:off x="6252798" y="2923296"/>
              <a:ext cx="1980312" cy="1017089"/>
            </a:xfrm>
            <a:prstGeom prst="rect">
              <a:avLst/>
            </a:prstGeom>
          </p:spPr>
          <p:txBody>
            <a:bodyPr wrap="square" anchor="ctr" anchorCtr="0">
              <a:spAutoFit/>
            </a:bodyPr>
            <a:lstStyle/>
            <a:p>
              <a:pPr algn="ctr" defTabSz="914016">
                <a:spcAft>
                  <a:spcPts val="600"/>
                </a:spcAft>
              </a:pPr>
              <a:r>
                <a:rPr lang="en-US" sz="1600">
                  <a:gradFill>
                    <a:gsLst>
                      <a:gs pos="47000">
                        <a:srgbClr val="FFFFFF"/>
                      </a:gs>
                      <a:gs pos="83000">
                        <a:srgbClr val="FFFFFF"/>
                      </a:gs>
                    </a:gsLst>
                    <a:lin ang="0" scaled="1"/>
                  </a:gradFill>
                  <a:latin typeface="Segoe UI Semibold"/>
                  <a:cs typeface="Segoe UI Semibold"/>
                </a:rPr>
                <a:t>Security policy </a:t>
              </a:r>
              <a:br>
                <a:rPr lang="en-US" sz="1600">
                  <a:gradFill>
                    <a:gsLst>
                      <a:gs pos="47000">
                        <a:srgbClr val="FFFFFF"/>
                      </a:gs>
                      <a:gs pos="83000">
                        <a:srgbClr val="FFFFFF"/>
                      </a:gs>
                    </a:gsLst>
                    <a:lin ang="0" scaled="1"/>
                  </a:gradFill>
                  <a:latin typeface="Segoe UI Semibold"/>
                  <a:cs typeface="Segoe UI Semibold"/>
                </a:rPr>
              </a:br>
              <a:r>
                <a:rPr lang="en-US" sz="1600">
                  <a:gradFill>
                    <a:gsLst>
                      <a:gs pos="47000">
                        <a:srgbClr val="FFFFFF"/>
                      </a:gs>
                      <a:gs pos="83000">
                        <a:srgbClr val="FFFFFF"/>
                      </a:gs>
                    </a:gsLst>
                    <a:lin ang="0" scaled="1"/>
                  </a:gradFill>
                  <a:latin typeface="Segoe UI Semibold"/>
                  <a:cs typeface="Segoe UI Semibold"/>
                </a:rPr>
                <a:t>enforcement</a:t>
              </a:r>
            </a:p>
            <a:p>
              <a:pPr algn="ctr" defTabSz="914016">
                <a:spcAft>
                  <a:spcPts val="600"/>
                </a:spcAft>
              </a:pPr>
              <a: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t>Real-time </a:t>
              </a:r>
              <a:b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br>
              <a: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t>policy evaluation</a:t>
              </a:r>
            </a:p>
          </p:txBody>
        </p:sp>
      </p:grpSp>
      <p:grpSp>
        <p:nvGrpSpPr>
          <p:cNvPr id="11" name="Group 10">
            <a:extLst>
              <a:ext uri="{FF2B5EF4-FFF2-40B4-BE49-F238E27FC236}">
                <a16:creationId xmlns:a16="http://schemas.microsoft.com/office/drawing/2014/main" id="{B1D1F301-C44F-4C31-B769-5FE767F58EAD}"/>
              </a:ext>
            </a:extLst>
          </p:cNvPr>
          <p:cNvGrpSpPr/>
          <p:nvPr/>
        </p:nvGrpSpPr>
        <p:grpSpPr>
          <a:xfrm>
            <a:off x="3387569" y="5902637"/>
            <a:ext cx="2854497" cy="333139"/>
            <a:chOff x="3355655" y="5890375"/>
            <a:chExt cx="2854902" cy="333186"/>
          </a:xfrm>
        </p:grpSpPr>
        <p:cxnSp>
          <p:nvCxnSpPr>
            <p:cNvPr id="3" name="Straight Arrow Connector 2">
              <a:extLst>
                <a:ext uri="{FF2B5EF4-FFF2-40B4-BE49-F238E27FC236}">
                  <a16:creationId xmlns:a16="http://schemas.microsoft.com/office/drawing/2014/main" id="{C4B07F29-235B-47EA-B71F-62093202ED07}"/>
                </a:ext>
              </a:extLst>
            </p:cNvPr>
            <p:cNvCxnSpPr>
              <a:cxnSpLocks/>
            </p:cNvCxnSpPr>
            <p:nvPr/>
          </p:nvCxnSpPr>
          <p:spPr>
            <a:xfrm flipH="1">
              <a:off x="3355655" y="6223559"/>
              <a:ext cx="2854902" cy="2"/>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E6E427E-286A-4793-AA98-F432C8948D20}"/>
                </a:ext>
              </a:extLst>
            </p:cNvPr>
            <p:cNvCxnSpPr>
              <a:cxnSpLocks/>
            </p:cNvCxnSpPr>
            <p:nvPr/>
          </p:nvCxnSpPr>
          <p:spPr>
            <a:xfrm flipH="1">
              <a:off x="3355655" y="5890375"/>
              <a:ext cx="267938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60DF5C2E-21EF-4EAF-8C1C-92A6AB73D44E}"/>
              </a:ext>
            </a:extLst>
          </p:cNvPr>
          <p:cNvSpPr/>
          <p:nvPr/>
        </p:nvSpPr>
        <p:spPr>
          <a:xfrm>
            <a:off x="5230194" y="5769062"/>
            <a:ext cx="1743681" cy="241931"/>
          </a:xfrm>
          <a:prstGeom prst="rect">
            <a:avLst/>
          </a:prstGeom>
          <a:solidFill>
            <a:schemeClr val="bg1"/>
          </a:solidFill>
          <a:effectLst/>
        </p:spPr>
        <p:txBody>
          <a:bodyPr wrap="square">
            <a:noAutofit/>
          </a:bodyPr>
          <a:lstStyle/>
          <a:p>
            <a:pPr algn="ctr" defTabSz="582797">
              <a:defRPr/>
            </a:pPr>
            <a:r>
              <a:rPr lang="en-US" sz="1100">
                <a:solidFill>
                  <a:srgbClr val="269AED"/>
                </a:solidFill>
                <a:latin typeface="Segoe UI Semibold"/>
                <a:cs typeface="Segoe UI Semibold"/>
              </a:rPr>
              <a:t>Visibility and Analytics</a:t>
            </a:r>
          </a:p>
        </p:txBody>
      </p:sp>
      <p:sp>
        <p:nvSpPr>
          <p:cNvPr id="9" name="Rectangle 8">
            <a:extLst>
              <a:ext uri="{FF2B5EF4-FFF2-40B4-BE49-F238E27FC236}">
                <a16:creationId xmlns:a16="http://schemas.microsoft.com/office/drawing/2014/main" id="{8B2F1D0F-8F74-482A-879E-B2E851730275}"/>
              </a:ext>
            </a:extLst>
          </p:cNvPr>
          <p:cNvSpPr/>
          <p:nvPr/>
        </p:nvSpPr>
        <p:spPr>
          <a:xfrm>
            <a:off x="5527308" y="6096391"/>
            <a:ext cx="1142063" cy="253542"/>
          </a:xfrm>
          <a:prstGeom prst="rect">
            <a:avLst/>
          </a:prstGeom>
          <a:solidFill>
            <a:schemeClr val="bg1"/>
          </a:solidFill>
          <a:ln>
            <a:noFill/>
          </a:ln>
          <a:effectLst/>
        </p:spPr>
        <p:txBody>
          <a:bodyPr wrap="square">
            <a:noAutofit/>
          </a:bodyPr>
          <a:lstStyle/>
          <a:p>
            <a:pPr algn="ctr" defTabSz="582797">
              <a:defRPr/>
            </a:pPr>
            <a:r>
              <a:rPr lang="en-US" sz="1100">
                <a:solidFill>
                  <a:srgbClr val="269AED"/>
                </a:solidFill>
                <a:latin typeface="Segoe UI Semibold"/>
                <a:cs typeface="Segoe UI Semibold"/>
              </a:rPr>
              <a:t>Automation</a:t>
            </a:r>
          </a:p>
        </p:txBody>
      </p:sp>
      <p:sp>
        <p:nvSpPr>
          <p:cNvPr id="6" name="Title 5">
            <a:extLst>
              <a:ext uri="{FF2B5EF4-FFF2-40B4-BE49-F238E27FC236}">
                <a16:creationId xmlns:a16="http://schemas.microsoft.com/office/drawing/2014/main" id="{1EC0EE67-0F00-476A-8098-873FF3F7977D}"/>
              </a:ext>
            </a:extLst>
          </p:cNvPr>
          <p:cNvSpPr>
            <a:spLocks noGrp="1"/>
          </p:cNvSpPr>
          <p:nvPr>
            <p:ph type="title"/>
          </p:nvPr>
        </p:nvSpPr>
        <p:spPr/>
        <p:txBody>
          <a:bodyPr>
            <a:normAutofit/>
          </a:bodyPr>
          <a:lstStyle/>
          <a:p>
            <a:r>
              <a:rPr lang="en-US"/>
              <a:t>Microsoft Zero Trust architecture</a:t>
            </a:r>
          </a:p>
        </p:txBody>
      </p:sp>
      <p:grpSp>
        <p:nvGrpSpPr>
          <p:cNvPr id="2" name="Group 4">
            <a:extLst>
              <a:ext uri="{FF2B5EF4-FFF2-40B4-BE49-F238E27FC236}">
                <a16:creationId xmlns:a16="http://schemas.microsoft.com/office/drawing/2014/main" id="{C9547444-87FA-411D-96C8-4E14937579A1}"/>
              </a:ext>
            </a:extLst>
          </p:cNvPr>
          <p:cNvGrpSpPr>
            <a:grpSpLocks noChangeAspect="1"/>
          </p:cNvGrpSpPr>
          <p:nvPr/>
        </p:nvGrpSpPr>
        <p:grpSpPr bwMode="auto">
          <a:xfrm>
            <a:off x="9452925" y="5707414"/>
            <a:ext cx="403080" cy="403079"/>
            <a:chOff x="6074" y="3667"/>
            <a:chExt cx="259" cy="259"/>
          </a:xfrm>
        </p:grpSpPr>
        <p:sp>
          <p:nvSpPr>
            <p:cNvPr id="4" name="AutoShape 3">
              <a:extLst>
                <a:ext uri="{FF2B5EF4-FFF2-40B4-BE49-F238E27FC236}">
                  <a16:creationId xmlns:a16="http://schemas.microsoft.com/office/drawing/2014/main" id="{07C6E54B-A437-461F-8A4A-DC035CB9B1E1}"/>
                </a:ext>
              </a:extLst>
            </p:cNvPr>
            <p:cNvSpPr>
              <a:spLocks noChangeAspect="1" noChangeArrowheads="1" noTextEdit="1"/>
            </p:cNvSpPr>
            <p:nvPr/>
          </p:nvSpPr>
          <p:spPr bwMode="auto">
            <a:xfrm>
              <a:off x="6074" y="3667"/>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2" name="Freeform 5">
              <a:extLst>
                <a:ext uri="{FF2B5EF4-FFF2-40B4-BE49-F238E27FC236}">
                  <a16:creationId xmlns:a16="http://schemas.microsoft.com/office/drawing/2014/main" id="{039EE216-E703-40B9-8DBD-7005F3FB52C8}"/>
                </a:ext>
              </a:extLst>
            </p:cNvPr>
            <p:cNvSpPr>
              <a:spLocks noEditPoints="1"/>
            </p:cNvSpPr>
            <p:nvPr/>
          </p:nvSpPr>
          <p:spPr bwMode="auto">
            <a:xfrm>
              <a:off x="6074" y="3665"/>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3" name="Freeform 6">
              <a:extLst>
                <a:ext uri="{FF2B5EF4-FFF2-40B4-BE49-F238E27FC236}">
                  <a16:creationId xmlns:a16="http://schemas.microsoft.com/office/drawing/2014/main" id="{CDEBCA02-3B54-4F88-B8F4-C1F49CCEAC22}"/>
                </a:ext>
              </a:extLst>
            </p:cNvPr>
            <p:cNvSpPr>
              <a:spLocks/>
            </p:cNvSpPr>
            <p:nvPr/>
          </p:nvSpPr>
          <p:spPr bwMode="auto">
            <a:xfrm>
              <a:off x="6092" y="3860"/>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4" name="Freeform 7">
              <a:extLst>
                <a:ext uri="{FF2B5EF4-FFF2-40B4-BE49-F238E27FC236}">
                  <a16:creationId xmlns:a16="http://schemas.microsoft.com/office/drawing/2014/main" id="{1534CFC2-FC79-4A17-A465-463C06AAA027}"/>
                </a:ext>
              </a:extLst>
            </p:cNvPr>
            <p:cNvSpPr>
              <a:spLocks/>
            </p:cNvSpPr>
            <p:nvPr/>
          </p:nvSpPr>
          <p:spPr bwMode="auto">
            <a:xfrm>
              <a:off x="6270" y="3860"/>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5" name="Freeform 8">
              <a:extLst>
                <a:ext uri="{FF2B5EF4-FFF2-40B4-BE49-F238E27FC236}">
                  <a16:creationId xmlns:a16="http://schemas.microsoft.com/office/drawing/2014/main" id="{1774FBC5-5289-45E8-B903-3CCAA53FDFD8}"/>
                </a:ext>
              </a:extLst>
            </p:cNvPr>
            <p:cNvSpPr>
              <a:spLocks/>
            </p:cNvSpPr>
            <p:nvPr/>
          </p:nvSpPr>
          <p:spPr bwMode="auto">
            <a:xfrm>
              <a:off x="6181" y="3681"/>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16" name="Group 11">
            <a:extLst>
              <a:ext uri="{FF2B5EF4-FFF2-40B4-BE49-F238E27FC236}">
                <a16:creationId xmlns:a16="http://schemas.microsoft.com/office/drawing/2014/main" id="{99B8FDFB-8DC0-49BF-8036-BB94B5F293DB}"/>
              </a:ext>
            </a:extLst>
          </p:cNvPr>
          <p:cNvGrpSpPr>
            <a:grpSpLocks noChangeAspect="1"/>
          </p:cNvGrpSpPr>
          <p:nvPr/>
        </p:nvGrpSpPr>
        <p:grpSpPr bwMode="auto">
          <a:xfrm>
            <a:off x="5954378" y="4927711"/>
            <a:ext cx="305033" cy="303478"/>
            <a:chOff x="3826" y="3166"/>
            <a:chExt cx="196" cy="195"/>
          </a:xfrm>
        </p:grpSpPr>
        <p:sp>
          <p:nvSpPr>
            <p:cNvPr id="18" name="AutoShape 10">
              <a:extLst>
                <a:ext uri="{FF2B5EF4-FFF2-40B4-BE49-F238E27FC236}">
                  <a16:creationId xmlns:a16="http://schemas.microsoft.com/office/drawing/2014/main" id="{4B51CF84-345B-4397-82ED-3DB0DA90DFF8}"/>
                </a:ext>
              </a:extLst>
            </p:cNvPr>
            <p:cNvSpPr>
              <a:spLocks noChangeAspect="1" noChangeArrowheads="1" noTextEdit="1"/>
            </p:cNvSpPr>
            <p:nvPr/>
          </p:nvSpPr>
          <p:spPr bwMode="auto">
            <a:xfrm>
              <a:off x="3826" y="3166"/>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9" name="Freeform 12">
              <a:extLst>
                <a:ext uri="{FF2B5EF4-FFF2-40B4-BE49-F238E27FC236}">
                  <a16:creationId xmlns:a16="http://schemas.microsoft.com/office/drawing/2014/main" id="{31D17FDC-5B21-4FEB-AC78-26BC85DA5613}"/>
                </a:ext>
              </a:extLst>
            </p:cNvPr>
            <p:cNvSpPr>
              <a:spLocks/>
            </p:cNvSpPr>
            <p:nvPr/>
          </p:nvSpPr>
          <p:spPr bwMode="auto">
            <a:xfrm>
              <a:off x="3904" y="3269"/>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0" name="Freeform 13">
              <a:extLst>
                <a:ext uri="{FF2B5EF4-FFF2-40B4-BE49-F238E27FC236}">
                  <a16:creationId xmlns:a16="http://schemas.microsoft.com/office/drawing/2014/main" id="{E0CEFDC1-865F-4BFC-BD03-7D64F5B28F97}"/>
                </a:ext>
              </a:extLst>
            </p:cNvPr>
            <p:cNvSpPr>
              <a:spLocks/>
            </p:cNvSpPr>
            <p:nvPr/>
          </p:nvSpPr>
          <p:spPr bwMode="auto">
            <a:xfrm>
              <a:off x="3904" y="3220"/>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 name="Freeform 14">
              <a:extLst>
                <a:ext uri="{FF2B5EF4-FFF2-40B4-BE49-F238E27FC236}">
                  <a16:creationId xmlns:a16="http://schemas.microsoft.com/office/drawing/2014/main" id="{11D3B419-DE2D-42C3-AEE9-FC8C051E3625}"/>
                </a:ext>
              </a:extLst>
            </p:cNvPr>
            <p:cNvSpPr>
              <a:spLocks/>
            </p:cNvSpPr>
            <p:nvPr/>
          </p:nvSpPr>
          <p:spPr bwMode="auto">
            <a:xfrm>
              <a:off x="3847" y="3236"/>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2" name="Freeform 15">
              <a:extLst>
                <a:ext uri="{FF2B5EF4-FFF2-40B4-BE49-F238E27FC236}">
                  <a16:creationId xmlns:a16="http://schemas.microsoft.com/office/drawing/2014/main" id="{13B583D8-15E8-4A73-905F-890E953277F1}"/>
                </a:ext>
              </a:extLst>
            </p:cNvPr>
            <p:cNvSpPr>
              <a:spLocks/>
            </p:cNvSpPr>
            <p:nvPr/>
          </p:nvSpPr>
          <p:spPr bwMode="auto">
            <a:xfrm>
              <a:off x="3956" y="3182"/>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3" name="Freeform 16">
              <a:extLst>
                <a:ext uri="{FF2B5EF4-FFF2-40B4-BE49-F238E27FC236}">
                  <a16:creationId xmlns:a16="http://schemas.microsoft.com/office/drawing/2014/main" id="{7AA94E56-0C39-4D54-B062-E49DE2813610}"/>
                </a:ext>
              </a:extLst>
            </p:cNvPr>
            <p:cNvSpPr>
              <a:spLocks/>
            </p:cNvSpPr>
            <p:nvPr/>
          </p:nvSpPr>
          <p:spPr bwMode="auto">
            <a:xfrm>
              <a:off x="3956" y="3291"/>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24" name="Group 19">
            <a:extLst>
              <a:ext uri="{FF2B5EF4-FFF2-40B4-BE49-F238E27FC236}">
                <a16:creationId xmlns:a16="http://schemas.microsoft.com/office/drawing/2014/main" id="{5711B71D-DFFA-45BA-9FAB-6064F2DD7890}"/>
              </a:ext>
            </a:extLst>
          </p:cNvPr>
          <p:cNvGrpSpPr>
            <a:grpSpLocks noChangeAspect="1"/>
          </p:cNvGrpSpPr>
          <p:nvPr/>
        </p:nvGrpSpPr>
        <p:grpSpPr bwMode="auto">
          <a:xfrm>
            <a:off x="5962160" y="2199530"/>
            <a:ext cx="289471" cy="291026"/>
            <a:chOff x="3831" y="1413"/>
            <a:chExt cx="186" cy="187"/>
          </a:xfrm>
        </p:grpSpPr>
        <p:sp>
          <p:nvSpPr>
            <p:cNvPr id="25" name="AutoShape 18">
              <a:extLst>
                <a:ext uri="{FF2B5EF4-FFF2-40B4-BE49-F238E27FC236}">
                  <a16:creationId xmlns:a16="http://schemas.microsoft.com/office/drawing/2014/main" id="{E5A32B79-E8E4-4E5B-A1C0-115F0A214C54}"/>
                </a:ext>
              </a:extLst>
            </p:cNvPr>
            <p:cNvSpPr>
              <a:spLocks noChangeAspect="1" noChangeArrowheads="1" noTextEdit="1"/>
            </p:cNvSpPr>
            <p:nvPr/>
          </p:nvSpPr>
          <p:spPr bwMode="auto">
            <a:xfrm>
              <a:off x="3831" y="1413"/>
              <a:ext cx="186"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6" name="Freeform 20">
              <a:extLst>
                <a:ext uri="{FF2B5EF4-FFF2-40B4-BE49-F238E27FC236}">
                  <a16:creationId xmlns:a16="http://schemas.microsoft.com/office/drawing/2014/main" id="{BF668B5B-B7B8-41F1-B7C3-903589CA8D42}"/>
                </a:ext>
              </a:extLst>
            </p:cNvPr>
            <p:cNvSpPr>
              <a:spLocks/>
            </p:cNvSpPr>
            <p:nvPr/>
          </p:nvSpPr>
          <p:spPr bwMode="auto">
            <a:xfrm>
              <a:off x="3844" y="1443"/>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7" name="Freeform 21">
              <a:extLst>
                <a:ext uri="{FF2B5EF4-FFF2-40B4-BE49-F238E27FC236}">
                  <a16:creationId xmlns:a16="http://schemas.microsoft.com/office/drawing/2014/main" id="{EDE94919-B0B0-4B80-9DC9-683FF6B75113}"/>
                </a:ext>
              </a:extLst>
            </p:cNvPr>
            <p:cNvSpPr>
              <a:spLocks/>
            </p:cNvSpPr>
            <p:nvPr/>
          </p:nvSpPr>
          <p:spPr bwMode="auto">
            <a:xfrm>
              <a:off x="3844" y="149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8" name="Freeform 22">
              <a:extLst>
                <a:ext uri="{FF2B5EF4-FFF2-40B4-BE49-F238E27FC236}">
                  <a16:creationId xmlns:a16="http://schemas.microsoft.com/office/drawing/2014/main" id="{2DDA8733-CEF7-45EE-B65D-91B1C65AD25D}"/>
                </a:ext>
              </a:extLst>
            </p:cNvPr>
            <p:cNvSpPr>
              <a:spLocks/>
            </p:cNvSpPr>
            <p:nvPr/>
          </p:nvSpPr>
          <p:spPr bwMode="auto">
            <a:xfrm>
              <a:off x="3844" y="155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9" name="Freeform 23">
              <a:extLst>
                <a:ext uri="{FF2B5EF4-FFF2-40B4-BE49-F238E27FC236}">
                  <a16:creationId xmlns:a16="http://schemas.microsoft.com/office/drawing/2014/main" id="{B05F61FE-7CFB-4017-AA13-027F06832413}"/>
                </a:ext>
              </a:extLst>
            </p:cNvPr>
            <p:cNvSpPr>
              <a:spLocks/>
            </p:cNvSpPr>
            <p:nvPr/>
          </p:nvSpPr>
          <p:spPr bwMode="auto">
            <a:xfrm>
              <a:off x="3960" y="1487"/>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30" name="Freeform 24">
              <a:extLst>
                <a:ext uri="{FF2B5EF4-FFF2-40B4-BE49-F238E27FC236}">
                  <a16:creationId xmlns:a16="http://schemas.microsoft.com/office/drawing/2014/main" id="{B2FE710B-244B-4076-BF5E-BC1EB19680EF}"/>
                </a:ext>
              </a:extLst>
            </p:cNvPr>
            <p:cNvSpPr>
              <a:spLocks/>
            </p:cNvSpPr>
            <p:nvPr/>
          </p:nvSpPr>
          <p:spPr bwMode="auto">
            <a:xfrm>
              <a:off x="3960" y="1541"/>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31" name="Freeform 25">
              <a:extLst>
                <a:ext uri="{FF2B5EF4-FFF2-40B4-BE49-F238E27FC236}">
                  <a16:creationId xmlns:a16="http://schemas.microsoft.com/office/drawing/2014/main" id="{0752E5E8-9A92-490B-B8DD-970F1394EF95}"/>
                </a:ext>
              </a:extLst>
            </p:cNvPr>
            <p:cNvSpPr>
              <a:spLocks/>
            </p:cNvSpPr>
            <p:nvPr/>
          </p:nvSpPr>
          <p:spPr bwMode="auto">
            <a:xfrm>
              <a:off x="3960" y="1434"/>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spTree>
    <p:extLst>
      <p:ext uri="{BB962C8B-B14F-4D97-AF65-F5344CB8AC3E}">
        <p14:creationId xmlns:p14="http://schemas.microsoft.com/office/powerpoint/2010/main" val="1029059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C8413DB0-93E2-4C3E-A0ED-FF79FDF83A66}"/>
              </a:ext>
            </a:extLst>
          </p:cNvPr>
          <p:cNvSpPr/>
          <p:nvPr/>
        </p:nvSpPr>
        <p:spPr bwMode="auto">
          <a:xfrm>
            <a:off x="9770234" y="1517724"/>
            <a:ext cx="2131959" cy="859036"/>
          </a:xfrm>
          <a:custGeom>
            <a:avLst/>
            <a:gdLst>
              <a:gd name="connsiteX0" fmla="*/ 647758 w 2132261"/>
              <a:gd name="connsiteY0" fmla="*/ 0 h 859157"/>
              <a:gd name="connsiteX1" fmla="*/ 880453 w 2132261"/>
              <a:gd name="connsiteY1" fmla="*/ 216767 h 859157"/>
              <a:gd name="connsiteX2" fmla="*/ 1056607 w 2132261"/>
              <a:gd name="connsiteY2" fmla="*/ 217163 h 859157"/>
              <a:gd name="connsiteX3" fmla="*/ 1308058 w 2132261"/>
              <a:gd name="connsiteY3" fmla="*/ 216640 h 859157"/>
              <a:gd name="connsiteX4" fmla="*/ 2052468 w 2132261"/>
              <a:gd name="connsiteY4" fmla="*/ 216640 h 859157"/>
              <a:gd name="connsiteX5" fmla="*/ 2132261 w 2132261"/>
              <a:gd name="connsiteY5" fmla="*/ 294529 h 859157"/>
              <a:gd name="connsiteX6" fmla="*/ 2132261 w 2132261"/>
              <a:gd name="connsiteY6" fmla="*/ 781082 h 859157"/>
              <a:gd name="connsiteX7" fmla="*/ 2052468 w 2132261"/>
              <a:gd name="connsiteY7" fmla="*/ 858972 h 859157"/>
              <a:gd name="connsiteX8" fmla="*/ 1292897 w 2132261"/>
              <a:gd name="connsiteY8" fmla="*/ 858972 h 859157"/>
              <a:gd name="connsiteX9" fmla="*/ 1066131 w 2132261"/>
              <a:gd name="connsiteY9" fmla="*/ 859157 h 859157"/>
              <a:gd name="connsiteX10" fmla="*/ 839364 w 2132261"/>
              <a:gd name="connsiteY10" fmla="*/ 858972 h 859157"/>
              <a:gd name="connsiteX11" fmla="*/ 79793 w 2132261"/>
              <a:gd name="connsiteY11" fmla="*/ 858972 h 859157"/>
              <a:gd name="connsiteX12" fmla="*/ 0 w 2132261"/>
              <a:gd name="connsiteY12" fmla="*/ 781082 h 859157"/>
              <a:gd name="connsiteX13" fmla="*/ 0 w 2132261"/>
              <a:gd name="connsiteY13" fmla="*/ 294529 h 859157"/>
              <a:gd name="connsiteX14" fmla="*/ 79793 w 2132261"/>
              <a:gd name="connsiteY14" fmla="*/ 216640 h 859157"/>
              <a:gd name="connsiteX15" fmla="*/ 415198 w 2132261"/>
              <a:gd name="connsiteY15" fmla="*/ 216640 h 85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2261" h="859157">
                <a:moveTo>
                  <a:pt x="647758" y="0"/>
                </a:moveTo>
                <a:lnTo>
                  <a:pt x="880453" y="216767"/>
                </a:lnTo>
                <a:lnTo>
                  <a:pt x="1056607" y="217163"/>
                </a:lnTo>
                <a:lnTo>
                  <a:pt x="1308058" y="216640"/>
                </a:lnTo>
                <a:lnTo>
                  <a:pt x="2052468" y="216640"/>
                </a:lnTo>
                <a:cubicBezTo>
                  <a:pt x="2096537" y="216640"/>
                  <a:pt x="2132261" y="251512"/>
                  <a:pt x="2132261" y="294529"/>
                </a:cubicBezTo>
                <a:lnTo>
                  <a:pt x="2132261" y="781082"/>
                </a:lnTo>
                <a:cubicBezTo>
                  <a:pt x="2132261" y="824099"/>
                  <a:pt x="2096537" y="858972"/>
                  <a:pt x="2052468" y="858972"/>
                </a:cubicBezTo>
                <a:lnTo>
                  <a:pt x="1292897" y="858972"/>
                </a:lnTo>
                <a:lnTo>
                  <a:pt x="1066131" y="859157"/>
                </a:lnTo>
                <a:lnTo>
                  <a:pt x="839364" y="858972"/>
                </a:lnTo>
                <a:lnTo>
                  <a:pt x="79793" y="858972"/>
                </a:lnTo>
                <a:cubicBezTo>
                  <a:pt x="35724" y="858972"/>
                  <a:pt x="0" y="824099"/>
                  <a:pt x="0" y="781082"/>
                </a:cubicBezTo>
                <a:lnTo>
                  <a:pt x="0" y="294529"/>
                </a:lnTo>
                <a:cubicBezTo>
                  <a:pt x="0" y="251512"/>
                  <a:pt x="35724" y="216640"/>
                  <a:pt x="79793" y="216640"/>
                </a:cubicBezTo>
                <a:lnTo>
                  <a:pt x="415198" y="216640"/>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84" name="Freeform: Shape 83">
            <a:extLst>
              <a:ext uri="{FF2B5EF4-FFF2-40B4-BE49-F238E27FC236}">
                <a16:creationId xmlns:a16="http://schemas.microsoft.com/office/drawing/2014/main" id="{D80A3D9B-EB0E-4093-9CED-31C0CE62498E}"/>
              </a:ext>
            </a:extLst>
          </p:cNvPr>
          <p:cNvSpPr/>
          <p:nvPr/>
        </p:nvSpPr>
        <p:spPr bwMode="auto">
          <a:xfrm>
            <a:off x="635070" y="1074162"/>
            <a:ext cx="1737000" cy="732989"/>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87" name="TextBox 86">
            <a:extLst>
              <a:ext uri="{FF2B5EF4-FFF2-40B4-BE49-F238E27FC236}">
                <a16:creationId xmlns:a16="http://schemas.microsoft.com/office/drawing/2014/main" id="{AB348B0D-7119-4500-9915-764A56DF81C7}"/>
              </a:ext>
            </a:extLst>
          </p:cNvPr>
          <p:cNvSpPr txBox="1"/>
          <p:nvPr/>
        </p:nvSpPr>
        <p:spPr>
          <a:xfrm>
            <a:off x="9923548" y="1886772"/>
            <a:ext cx="1862912"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Microsoft Information Protection</a:t>
            </a:r>
          </a:p>
        </p:txBody>
      </p:sp>
      <p:cxnSp>
        <p:nvCxnSpPr>
          <p:cNvPr id="91" name="Straight Arrow Connector 90">
            <a:extLst>
              <a:ext uri="{FF2B5EF4-FFF2-40B4-BE49-F238E27FC236}">
                <a16:creationId xmlns:a16="http://schemas.microsoft.com/office/drawing/2014/main" id="{8C500820-A87B-4D44-AD39-DC445F6179DB}"/>
              </a:ext>
            </a:extLst>
          </p:cNvPr>
          <p:cNvCxnSpPr>
            <a:cxnSpLocks/>
          </p:cNvCxnSpPr>
          <p:nvPr/>
        </p:nvCxnSpPr>
        <p:spPr>
          <a:xfrm>
            <a:off x="6180165" y="5711811"/>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4E0129BA-15C9-4C74-844A-19F63DE1E901}"/>
              </a:ext>
            </a:extLst>
          </p:cNvPr>
          <p:cNvSpPr/>
          <p:nvPr/>
        </p:nvSpPr>
        <p:spPr>
          <a:xfrm>
            <a:off x="4855802" y="5008490"/>
            <a:ext cx="2501330" cy="437622"/>
          </a:xfrm>
          <a:prstGeom prst="rect">
            <a:avLst/>
          </a:prstGeom>
        </p:spPr>
        <p:txBody>
          <a:bodyPr wrap="square" anchor="ctr" anchorCtr="0">
            <a:spAutoFit/>
          </a:bodyPr>
          <a:lstStyle/>
          <a:p>
            <a:pPr algn="ctr" defTabSz="914016">
              <a:spcAft>
                <a:spcPts val="1200"/>
              </a:spcAft>
              <a:defRPr/>
            </a:pPr>
            <a:r>
              <a:rPr lang="en-US" sz="1100">
                <a:gradFill>
                  <a:gsLst>
                    <a:gs pos="47000">
                      <a:srgbClr val="282828"/>
                    </a:gs>
                    <a:gs pos="100000">
                      <a:srgbClr val="282828"/>
                    </a:gs>
                  </a:gsLst>
                  <a:lin ang="0" scaled="1"/>
                </a:gradFill>
                <a:latin typeface="Segoe UI Semibold"/>
                <a:cs typeface="Segoe UI Semibold"/>
              </a:rPr>
              <a:t>Intersectional risk assessment (threat intel, familiarity)</a:t>
            </a:r>
          </a:p>
        </p:txBody>
      </p:sp>
      <p:cxnSp>
        <p:nvCxnSpPr>
          <p:cNvPr id="106" name="Straight Connector 105">
            <a:extLst>
              <a:ext uri="{FF2B5EF4-FFF2-40B4-BE49-F238E27FC236}">
                <a16:creationId xmlns:a16="http://schemas.microsoft.com/office/drawing/2014/main" id="{2D111D06-3928-4812-95A5-F72D99A2C6B9}"/>
              </a:ext>
            </a:extLst>
          </p:cNvPr>
          <p:cNvCxnSpPr>
            <a:cxnSpLocks/>
          </p:cNvCxnSpPr>
          <p:nvPr/>
        </p:nvCxnSpPr>
        <p:spPr>
          <a:xfrm>
            <a:off x="6106466" y="2334713"/>
            <a:ext cx="0" cy="2353005"/>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CE607BF2-D357-4531-97B8-56BC70AA5D3D}"/>
              </a:ext>
            </a:extLst>
          </p:cNvPr>
          <p:cNvSpPr/>
          <p:nvPr/>
        </p:nvSpPr>
        <p:spPr>
          <a:xfrm>
            <a:off x="5025037" y="1475698"/>
            <a:ext cx="2162859" cy="437622"/>
          </a:xfrm>
          <a:prstGeom prst="rect">
            <a:avLst/>
          </a:prstGeom>
        </p:spPr>
        <p:txBody>
          <a:bodyPr wrap="square" anchor="ctr" anchorCtr="0">
            <a:spAutoFit/>
          </a:bodyPr>
          <a:lstStyle/>
          <a:p>
            <a:pPr algn="ctr" defTabSz="914016">
              <a:spcAft>
                <a:spcPts val="1200"/>
              </a:spcAft>
              <a:defRPr/>
            </a:pPr>
            <a:r>
              <a:rPr lang="en-US" sz="1100">
                <a:gradFill>
                  <a:gsLst>
                    <a:gs pos="47000">
                      <a:srgbClr val="282828"/>
                    </a:gs>
                    <a:gs pos="100000">
                      <a:srgbClr val="282828"/>
                    </a:gs>
                  </a:gsLst>
                  <a:lin ang="0" scaled="1"/>
                </a:gradFill>
                <a:latin typeface="Segoe UI Semibold"/>
                <a:cs typeface="Segoe UI Semibold"/>
              </a:rPr>
              <a:t>Intersectional policy assessment (context, risk)</a:t>
            </a:r>
          </a:p>
        </p:txBody>
      </p:sp>
      <p:cxnSp>
        <p:nvCxnSpPr>
          <p:cNvPr id="108" name="Straight Connector 107">
            <a:extLst>
              <a:ext uri="{FF2B5EF4-FFF2-40B4-BE49-F238E27FC236}">
                <a16:creationId xmlns:a16="http://schemas.microsoft.com/office/drawing/2014/main" id="{6DAA1F43-A0F4-45E3-9BEE-AB5C37A88503}"/>
              </a:ext>
            </a:extLst>
          </p:cNvPr>
          <p:cNvCxnSpPr>
            <a:cxnSpLocks/>
          </p:cNvCxnSpPr>
          <p:nvPr/>
        </p:nvCxnSpPr>
        <p:spPr>
          <a:xfrm>
            <a:off x="7492266" y="1293265"/>
            <a:ext cx="0" cy="369482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C05211-C81A-4E9C-AABA-DD1285C02080}"/>
              </a:ext>
            </a:extLst>
          </p:cNvPr>
          <p:cNvCxnSpPr>
            <a:cxnSpLocks/>
          </p:cNvCxnSpPr>
          <p:nvPr/>
        </p:nvCxnSpPr>
        <p:spPr>
          <a:xfrm flipH="1">
            <a:off x="6954682" y="3468227"/>
            <a:ext cx="53486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863DD5BC-494D-4EC6-9490-DF709A278D02}"/>
              </a:ext>
            </a:extLst>
          </p:cNvPr>
          <p:cNvGrpSpPr/>
          <p:nvPr/>
        </p:nvGrpSpPr>
        <p:grpSpPr>
          <a:xfrm>
            <a:off x="2117333" y="4542728"/>
            <a:ext cx="880995" cy="880995"/>
            <a:chOff x="3532169" y="4490816"/>
            <a:chExt cx="1002445" cy="1002445"/>
          </a:xfrm>
        </p:grpSpPr>
        <p:sp>
          <p:nvSpPr>
            <p:cNvPr id="117" name="Oval 116">
              <a:extLst>
                <a:ext uri="{FF2B5EF4-FFF2-40B4-BE49-F238E27FC236}">
                  <a16:creationId xmlns:a16="http://schemas.microsoft.com/office/drawing/2014/main" id="{A3D9FFAE-6EAD-4A7A-ADDA-9DDF75C2B17B}"/>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18" name="Group 117">
              <a:extLst>
                <a:ext uri="{FF2B5EF4-FFF2-40B4-BE49-F238E27FC236}">
                  <a16:creationId xmlns:a16="http://schemas.microsoft.com/office/drawing/2014/main" id="{08FD7C83-A7EA-4302-A65F-66CEFF48BE51}"/>
                </a:ext>
              </a:extLst>
            </p:cNvPr>
            <p:cNvGrpSpPr/>
            <p:nvPr/>
          </p:nvGrpSpPr>
          <p:grpSpPr>
            <a:xfrm>
              <a:off x="3771744" y="4746658"/>
              <a:ext cx="515362" cy="437280"/>
              <a:chOff x="1350170" y="3241579"/>
              <a:chExt cx="493032" cy="418332"/>
            </a:xfrm>
          </p:grpSpPr>
          <p:sp>
            <p:nvSpPr>
              <p:cNvPr id="121" name="Freeform 17">
                <a:extLst>
                  <a:ext uri="{FF2B5EF4-FFF2-40B4-BE49-F238E27FC236}">
                    <a16:creationId xmlns:a16="http://schemas.microsoft.com/office/drawing/2014/main" id="{5A33407C-7132-4A4A-B84D-CC3AA4C42E99}"/>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sp>
            <p:nvSpPr>
              <p:cNvPr id="122" name="Freeform 18">
                <a:extLst>
                  <a:ext uri="{FF2B5EF4-FFF2-40B4-BE49-F238E27FC236}">
                    <a16:creationId xmlns:a16="http://schemas.microsoft.com/office/drawing/2014/main" id="{34083C76-05CC-4E7E-9B7D-E94CED8D292E}"/>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grpSp>
      </p:grpSp>
      <p:grpSp>
        <p:nvGrpSpPr>
          <p:cNvPr id="123" name="Group 122">
            <a:extLst>
              <a:ext uri="{FF2B5EF4-FFF2-40B4-BE49-F238E27FC236}">
                <a16:creationId xmlns:a16="http://schemas.microsoft.com/office/drawing/2014/main" id="{910685B1-388D-4D5B-B00A-5601D6E9EC23}"/>
              </a:ext>
            </a:extLst>
          </p:cNvPr>
          <p:cNvGrpSpPr/>
          <p:nvPr/>
        </p:nvGrpSpPr>
        <p:grpSpPr>
          <a:xfrm>
            <a:off x="2117333" y="1598710"/>
            <a:ext cx="880995" cy="880995"/>
            <a:chOff x="3532169" y="1564391"/>
            <a:chExt cx="1002445" cy="1002445"/>
          </a:xfrm>
        </p:grpSpPr>
        <p:sp>
          <p:nvSpPr>
            <p:cNvPr id="147" name="Oval 146">
              <a:extLst>
                <a:ext uri="{FF2B5EF4-FFF2-40B4-BE49-F238E27FC236}">
                  <a16:creationId xmlns:a16="http://schemas.microsoft.com/office/drawing/2014/main" id="{CA8F5EEB-78D3-485E-A0B6-99ACE26BDEC0}"/>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148" name="Freeform 11">
              <a:extLst>
                <a:ext uri="{FF2B5EF4-FFF2-40B4-BE49-F238E27FC236}">
                  <a16:creationId xmlns:a16="http://schemas.microsoft.com/office/drawing/2014/main" id="{8F692C51-B691-4EE6-89C4-E1120C63F436}"/>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sp>
        <p:nvSpPr>
          <p:cNvPr id="149" name="Rectangle 148">
            <a:extLst>
              <a:ext uri="{FF2B5EF4-FFF2-40B4-BE49-F238E27FC236}">
                <a16:creationId xmlns:a16="http://schemas.microsoft.com/office/drawing/2014/main" id="{6919B716-7715-4CCA-9C85-6BD649A933F2}"/>
              </a:ext>
            </a:extLst>
          </p:cNvPr>
          <p:cNvSpPr/>
          <p:nvPr/>
        </p:nvSpPr>
        <p:spPr>
          <a:xfrm>
            <a:off x="1042753" y="1911044"/>
            <a:ext cx="901081" cy="296321"/>
          </a:xfrm>
          <a:prstGeom prst="rect">
            <a:avLst/>
          </a:prstGeom>
        </p:spPr>
        <p:txBody>
          <a:bodyPr wrap="none">
            <a:spAutoFit/>
          </a:bodyPr>
          <a:lstStyle/>
          <a:p>
            <a:pPr algn="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Identities</a:t>
            </a:r>
          </a:p>
        </p:txBody>
      </p:sp>
      <p:sp>
        <p:nvSpPr>
          <p:cNvPr id="151" name="Rectangle 150">
            <a:extLst>
              <a:ext uri="{FF2B5EF4-FFF2-40B4-BE49-F238E27FC236}">
                <a16:creationId xmlns:a16="http://schemas.microsoft.com/office/drawing/2014/main" id="{9FFA21ED-0D9A-41D5-8C5B-527609E19739}"/>
              </a:ext>
            </a:extLst>
          </p:cNvPr>
          <p:cNvSpPr/>
          <p:nvPr/>
        </p:nvSpPr>
        <p:spPr>
          <a:xfrm>
            <a:off x="562539" y="4764305"/>
            <a:ext cx="1406152" cy="500322"/>
          </a:xfrm>
          <a:prstGeom prst="rect">
            <a:avLst/>
          </a:prstGeom>
        </p:spPr>
        <p:txBody>
          <a:bodyPr wrap="square">
            <a:spAutoFit/>
          </a:bodyPr>
          <a:lstStyle/>
          <a:p>
            <a:pPr algn="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Devices/ Endpoints</a:t>
            </a:r>
          </a:p>
        </p:txBody>
      </p:sp>
      <p:sp>
        <p:nvSpPr>
          <p:cNvPr id="153" name="Rectangle 152">
            <a:extLst>
              <a:ext uri="{FF2B5EF4-FFF2-40B4-BE49-F238E27FC236}">
                <a16:creationId xmlns:a16="http://schemas.microsoft.com/office/drawing/2014/main" id="{579A525F-33FB-4575-979D-A7EB4F9F7800}"/>
              </a:ext>
            </a:extLst>
          </p:cNvPr>
          <p:cNvSpPr/>
          <p:nvPr/>
        </p:nvSpPr>
        <p:spPr>
          <a:xfrm>
            <a:off x="10190433" y="4154620"/>
            <a:ext cx="1125812" cy="231904"/>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Infrastructure</a:t>
            </a:r>
          </a:p>
        </p:txBody>
      </p:sp>
      <p:sp>
        <p:nvSpPr>
          <p:cNvPr id="154" name="Rectangle 153">
            <a:extLst>
              <a:ext uri="{FF2B5EF4-FFF2-40B4-BE49-F238E27FC236}">
                <a16:creationId xmlns:a16="http://schemas.microsoft.com/office/drawing/2014/main" id="{36C21FB2-55BC-44E1-AE4D-7D9047E4BD9E}"/>
              </a:ext>
            </a:extLst>
          </p:cNvPr>
          <p:cNvSpPr/>
          <p:nvPr/>
        </p:nvSpPr>
        <p:spPr>
          <a:xfrm>
            <a:off x="10190433" y="5605210"/>
            <a:ext cx="830242" cy="210440"/>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Network</a:t>
            </a:r>
          </a:p>
        </p:txBody>
      </p:sp>
      <p:cxnSp>
        <p:nvCxnSpPr>
          <p:cNvPr id="155" name="Straight Connector 154">
            <a:extLst>
              <a:ext uri="{FF2B5EF4-FFF2-40B4-BE49-F238E27FC236}">
                <a16:creationId xmlns:a16="http://schemas.microsoft.com/office/drawing/2014/main" id="{0F90E22D-3A71-4648-B743-211A9F9DD442}"/>
              </a:ext>
            </a:extLst>
          </p:cNvPr>
          <p:cNvCxnSpPr>
            <a:cxnSpLocks/>
          </p:cNvCxnSpPr>
          <p:nvPr/>
        </p:nvCxnSpPr>
        <p:spPr>
          <a:xfrm flipH="1">
            <a:off x="7491884" y="4987643"/>
            <a:ext cx="1733179"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DFD9FE0-E567-41C1-A5E9-FB0CED88EA66}"/>
              </a:ext>
            </a:extLst>
          </p:cNvPr>
          <p:cNvCxnSpPr>
            <a:cxnSpLocks/>
          </p:cNvCxnSpPr>
          <p:nvPr/>
        </p:nvCxnSpPr>
        <p:spPr>
          <a:xfrm flipH="1" flipV="1">
            <a:off x="2998327" y="2039208"/>
            <a:ext cx="1059134" cy="6593"/>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EC2D39F-7469-446B-AF25-A8DC655E78B2}"/>
              </a:ext>
            </a:extLst>
          </p:cNvPr>
          <p:cNvCxnSpPr>
            <a:cxnSpLocks/>
          </p:cNvCxnSpPr>
          <p:nvPr/>
        </p:nvCxnSpPr>
        <p:spPr>
          <a:xfrm>
            <a:off x="4057459" y="2048106"/>
            <a:ext cx="0" cy="144365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41897EF-1D2F-4EBF-8773-8A74F2F0B0A9}"/>
              </a:ext>
            </a:extLst>
          </p:cNvPr>
          <p:cNvSpPr txBox="1"/>
          <p:nvPr/>
        </p:nvSpPr>
        <p:spPr>
          <a:xfrm>
            <a:off x="7680754" y="4687718"/>
            <a:ext cx="1245793" cy="606193"/>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Network security verified</a:t>
            </a:r>
          </a:p>
        </p:txBody>
      </p:sp>
      <p:sp>
        <p:nvSpPr>
          <p:cNvPr id="162" name="TextBox 161">
            <a:extLst>
              <a:ext uri="{FF2B5EF4-FFF2-40B4-BE49-F238E27FC236}">
                <a16:creationId xmlns:a16="http://schemas.microsoft.com/office/drawing/2014/main" id="{A41DFE26-8DC4-40DC-A1F5-0F0FD8A30B36}"/>
              </a:ext>
            </a:extLst>
          </p:cNvPr>
          <p:cNvSpPr txBox="1"/>
          <p:nvPr/>
        </p:nvSpPr>
        <p:spPr>
          <a:xfrm>
            <a:off x="3255514" y="1878748"/>
            <a:ext cx="1579357" cy="495424"/>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User requests access to resource</a:t>
            </a:r>
          </a:p>
        </p:txBody>
      </p:sp>
      <p:cxnSp>
        <p:nvCxnSpPr>
          <p:cNvPr id="163" name="Straight Connector 162">
            <a:extLst>
              <a:ext uri="{FF2B5EF4-FFF2-40B4-BE49-F238E27FC236}">
                <a16:creationId xmlns:a16="http://schemas.microsoft.com/office/drawing/2014/main" id="{AE58E846-2295-46AA-BD02-3BFF577F09BE}"/>
              </a:ext>
            </a:extLst>
          </p:cNvPr>
          <p:cNvCxnSpPr>
            <a:cxnSpLocks/>
          </p:cNvCxnSpPr>
          <p:nvPr/>
        </p:nvCxnSpPr>
        <p:spPr>
          <a:xfrm flipH="1">
            <a:off x="7500372" y="2784536"/>
            <a:ext cx="171423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D7C3358-C4FB-4C2E-A74B-1F3CB37964BF}"/>
              </a:ext>
            </a:extLst>
          </p:cNvPr>
          <p:cNvCxnSpPr>
            <a:cxnSpLocks/>
          </p:cNvCxnSpPr>
          <p:nvPr/>
        </p:nvCxnSpPr>
        <p:spPr>
          <a:xfrm flipH="1">
            <a:off x="4037402" y="3841714"/>
            <a:ext cx="1165381"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21AE76E-CFB2-455C-B57A-FB717F3BF0AA}"/>
              </a:ext>
            </a:extLst>
          </p:cNvPr>
          <p:cNvCxnSpPr>
            <a:cxnSpLocks/>
          </p:cNvCxnSpPr>
          <p:nvPr/>
        </p:nvCxnSpPr>
        <p:spPr>
          <a:xfrm>
            <a:off x="4054593" y="3846923"/>
            <a:ext cx="0" cy="116627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64343CD-37CF-4091-9FBB-EA8520331AE6}"/>
              </a:ext>
            </a:extLst>
          </p:cNvPr>
          <p:cNvCxnSpPr>
            <a:cxnSpLocks/>
          </p:cNvCxnSpPr>
          <p:nvPr/>
        </p:nvCxnSpPr>
        <p:spPr>
          <a:xfrm flipH="1" flipV="1">
            <a:off x="2990299" y="4989887"/>
            <a:ext cx="1059133" cy="659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69F64E5-FE8D-40F1-B4CE-4ED1B2AA831F}"/>
              </a:ext>
            </a:extLst>
          </p:cNvPr>
          <p:cNvSpPr/>
          <p:nvPr/>
        </p:nvSpPr>
        <p:spPr>
          <a:xfrm>
            <a:off x="10190433" y="1185230"/>
            <a:ext cx="470575" cy="235991"/>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Data</a:t>
            </a:r>
          </a:p>
        </p:txBody>
      </p:sp>
      <p:sp>
        <p:nvSpPr>
          <p:cNvPr id="168" name="Rectangle 167">
            <a:extLst>
              <a:ext uri="{FF2B5EF4-FFF2-40B4-BE49-F238E27FC236}">
                <a16:creationId xmlns:a16="http://schemas.microsoft.com/office/drawing/2014/main" id="{2FF0F835-5CDF-4BF5-B001-5806454F177A}"/>
              </a:ext>
            </a:extLst>
          </p:cNvPr>
          <p:cNvSpPr/>
          <p:nvPr/>
        </p:nvSpPr>
        <p:spPr>
          <a:xfrm>
            <a:off x="10190432" y="2654528"/>
            <a:ext cx="504233" cy="274572"/>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Apps</a:t>
            </a:r>
          </a:p>
        </p:txBody>
      </p:sp>
      <p:cxnSp>
        <p:nvCxnSpPr>
          <p:cNvPr id="169" name="Straight Connector 168">
            <a:extLst>
              <a:ext uri="{FF2B5EF4-FFF2-40B4-BE49-F238E27FC236}">
                <a16:creationId xmlns:a16="http://schemas.microsoft.com/office/drawing/2014/main" id="{00C5A68C-F80F-4146-B14C-AC98F0087CFE}"/>
              </a:ext>
            </a:extLst>
          </p:cNvPr>
          <p:cNvCxnSpPr>
            <a:cxnSpLocks/>
          </p:cNvCxnSpPr>
          <p:nvPr/>
        </p:nvCxnSpPr>
        <p:spPr>
          <a:xfrm flipH="1">
            <a:off x="7500370" y="1281941"/>
            <a:ext cx="171423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85AB04B-FFC4-4F67-A159-EED077B62412}"/>
              </a:ext>
            </a:extLst>
          </p:cNvPr>
          <p:cNvSpPr txBox="1"/>
          <p:nvPr/>
        </p:nvSpPr>
        <p:spPr>
          <a:xfrm>
            <a:off x="7760660" y="1033690"/>
            <a:ext cx="1183054" cy="606148"/>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Classify, label, encrypt</a:t>
            </a:r>
          </a:p>
        </p:txBody>
      </p:sp>
      <p:cxnSp>
        <p:nvCxnSpPr>
          <p:cNvPr id="171" name="Straight Connector 170">
            <a:extLst>
              <a:ext uri="{FF2B5EF4-FFF2-40B4-BE49-F238E27FC236}">
                <a16:creationId xmlns:a16="http://schemas.microsoft.com/office/drawing/2014/main" id="{EA193BEC-BAC9-4239-B39E-56E53ED38828}"/>
              </a:ext>
            </a:extLst>
          </p:cNvPr>
          <p:cNvCxnSpPr>
            <a:cxnSpLocks/>
          </p:cNvCxnSpPr>
          <p:nvPr/>
        </p:nvCxnSpPr>
        <p:spPr>
          <a:xfrm flipH="1">
            <a:off x="4057460" y="3483160"/>
            <a:ext cx="108614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68084FC-851B-4E46-AF7B-D1202A1C6992}"/>
              </a:ext>
            </a:extLst>
          </p:cNvPr>
          <p:cNvSpPr txBox="1"/>
          <p:nvPr/>
        </p:nvSpPr>
        <p:spPr>
          <a:xfrm>
            <a:off x="3258097" y="4642631"/>
            <a:ext cx="1585579" cy="650829"/>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App and/or device health and security verified</a:t>
            </a:r>
          </a:p>
        </p:txBody>
      </p:sp>
      <p:sp>
        <p:nvSpPr>
          <p:cNvPr id="175" name="TextBox 174">
            <a:extLst>
              <a:ext uri="{FF2B5EF4-FFF2-40B4-BE49-F238E27FC236}">
                <a16:creationId xmlns:a16="http://schemas.microsoft.com/office/drawing/2014/main" id="{B56C4F3B-72BF-4389-A291-0FFAAEB542B2}"/>
              </a:ext>
            </a:extLst>
          </p:cNvPr>
          <p:cNvSpPr txBox="1"/>
          <p:nvPr/>
        </p:nvSpPr>
        <p:spPr>
          <a:xfrm>
            <a:off x="7172917" y="3154745"/>
            <a:ext cx="1524420" cy="599782"/>
          </a:xfrm>
          <a:prstGeom prst="rect">
            <a:avLst/>
          </a:prstGeom>
          <a:solidFill>
            <a:schemeClr val="bg1"/>
          </a:solidFill>
        </p:spPr>
        <p:txBody>
          <a:bodyPr wrap="square" lIns="91414" tIns="146263" rIns="91414" bIns="146263" rtlCol="0" anchor="t">
            <a:spAutoFit/>
          </a:bodyPr>
          <a:lstStyle/>
          <a:p>
            <a:pPr algn="ctr" defTabSz="914016">
              <a:lnSpc>
                <a:spcPct val="90000"/>
              </a:lnSpc>
              <a:spcAft>
                <a:spcPts val="1200"/>
              </a:spcAft>
              <a:defRPr/>
            </a:pPr>
            <a:r>
              <a:rPr lang="en-US" sz="1077">
                <a:gradFill>
                  <a:gsLst>
                    <a:gs pos="47000">
                      <a:srgbClr val="282828"/>
                    </a:gs>
                    <a:gs pos="100000">
                      <a:srgbClr val="282828"/>
                    </a:gs>
                  </a:gsLst>
                  <a:lin ang="0" scaled="1"/>
                </a:gradFill>
                <a:latin typeface="Segoe UI Semibold"/>
                <a:cs typeface="Segoe UI Semibold"/>
              </a:rPr>
              <a:t>Apply controls and assess for anomalies</a:t>
            </a:r>
          </a:p>
        </p:txBody>
      </p:sp>
      <p:grpSp>
        <p:nvGrpSpPr>
          <p:cNvPr id="176" name="Group 175">
            <a:extLst>
              <a:ext uri="{FF2B5EF4-FFF2-40B4-BE49-F238E27FC236}">
                <a16:creationId xmlns:a16="http://schemas.microsoft.com/office/drawing/2014/main" id="{84D0FA44-0A59-4B77-8E3F-BD347513F9DA}"/>
              </a:ext>
            </a:extLst>
          </p:cNvPr>
          <p:cNvGrpSpPr/>
          <p:nvPr/>
        </p:nvGrpSpPr>
        <p:grpSpPr>
          <a:xfrm>
            <a:off x="5116593" y="2558646"/>
            <a:ext cx="1979750" cy="1905137"/>
            <a:chOff x="6252798" y="2498464"/>
            <a:chExt cx="1980312" cy="1905677"/>
          </a:xfrm>
        </p:grpSpPr>
        <p:sp>
          <p:nvSpPr>
            <p:cNvPr id="177" name="Oval 176">
              <a:extLst>
                <a:ext uri="{FF2B5EF4-FFF2-40B4-BE49-F238E27FC236}">
                  <a16:creationId xmlns:a16="http://schemas.microsoft.com/office/drawing/2014/main" id="{EA3EC773-C896-40A9-AFAD-2F0D8453102B}"/>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algn="ctr" defTabSz="950286" fontAlgn="base">
                <a:spcBef>
                  <a:spcPct val="0"/>
                </a:spcBef>
                <a:spcAft>
                  <a:spcPct val="0"/>
                </a:spcAft>
                <a:defRPr/>
              </a:pPr>
              <a:endParaRPr lang="en-US" sz="1400" err="1">
                <a:gradFill>
                  <a:gsLst>
                    <a:gs pos="0">
                      <a:srgbClr val="FFFFFF"/>
                    </a:gs>
                    <a:gs pos="100000">
                      <a:srgbClr val="FFFFFF"/>
                    </a:gs>
                  </a:gsLst>
                  <a:lin ang="5400000" scaled="0"/>
                </a:gradFill>
                <a:latin typeface="Segoe UI Semibold"/>
                <a:cs typeface="Segoe UI" pitchFamily="34" charset="0"/>
              </a:endParaRPr>
            </a:p>
          </p:txBody>
        </p:sp>
        <p:sp>
          <p:nvSpPr>
            <p:cNvPr id="178" name="Rectangle 177">
              <a:extLst>
                <a:ext uri="{FF2B5EF4-FFF2-40B4-BE49-F238E27FC236}">
                  <a16:creationId xmlns:a16="http://schemas.microsoft.com/office/drawing/2014/main" id="{55F96041-6954-49D1-8131-F8050CAFB850}"/>
                </a:ext>
              </a:extLst>
            </p:cNvPr>
            <p:cNvSpPr/>
            <p:nvPr/>
          </p:nvSpPr>
          <p:spPr>
            <a:xfrm>
              <a:off x="6252798" y="3009645"/>
              <a:ext cx="1980312" cy="844390"/>
            </a:xfrm>
            <a:prstGeom prst="rect">
              <a:avLst/>
            </a:prstGeom>
          </p:spPr>
          <p:txBody>
            <a:bodyPr wrap="square" anchor="ctr" anchorCtr="0">
              <a:spAutoFit/>
            </a:bodyPr>
            <a:lstStyle/>
            <a:p>
              <a:pPr algn="ctr" defTabSz="914016">
                <a:spcAft>
                  <a:spcPts val="600"/>
                </a:spcAft>
                <a:defRPr/>
              </a:pPr>
              <a:r>
                <a:rPr lang="en-US" sz="1600">
                  <a:gradFill>
                    <a:gsLst>
                      <a:gs pos="47000">
                        <a:srgbClr val="FFFFFF"/>
                      </a:gs>
                      <a:gs pos="83000">
                        <a:srgbClr val="FFFFFF"/>
                      </a:gs>
                    </a:gsLst>
                    <a:lin ang="0" scaled="1"/>
                  </a:gradFill>
                  <a:latin typeface="Segoe UI Semibold"/>
                  <a:cs typeface="Segoe UI Semibold"/>
                </a:rPr>
                <a:t>Azure AD</a:t>
              </a:r>
              <a:br>
                <a:rPr lang="en-US" sz="1600">
                  <a:gradFill>
                    <a:gsLst>
                      <a:gs pos="47000">
                        <a:srgbClr val="FFFFFF"/>
                      </a:gs>
                      <a:gs pos="83000">
                        <a:srgbClr val="FFFFFF"/>
                      </a:gs>
                    </a:gsLst>
                    <a:lin ang="0" scaled="1"/>
                  </a:gradFill>
                  <a:latin typeface="Segoe UI Semibold"/>
                  <a:cs typeface="Segoe UI Semibold"/>
                </a:rPr>
              </a:br>
              <a:r>
                <a:rPr lang="en-US" sz="1600">
                  <a:gradFill>
                    <a:gsLst>
                      <a:gs pos="47000">
                        <a:srgbClr val="FFFFFF"/>
                      </a:gs>
                      <a:gs pos="83000">
                        <a:srgbClr val="FFFFFF"/>
                      </a:gs>
                    </a:gsLst>
                    <a:lin ang="0" scaled="1"/>
                  </a:gradFill>
                  <a:latin typeface="Segoe UI Semibold"/>
                  <a:cs typeface="Segoe UI Semibold"/>
                </a:rPr>
                <a:t>Conditional Access</a:t>
              </a:r>
            </a:p>
            <a:p>
              <a:pPr algn="ctr" defTabSz="914016">
                <a:spcAft>
                  <a:spcPts val="600"/>
                </a:spcAft>
                <a:defRPr/>
              </a:pPr>
              <a: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t>Policy enforcement</a:t>
              </a:r>
            </a:p>
          </p:txBody>
        </p:sp>
      </p:grpSp>
      <p:cxnSp>
        <p:nvCxnSpPr>
          <p:cNvPr id="180" name="Straight Arrow Connector 179">
            <a:extLst>
              <a:ext uri="{FF2B5EF4-FFF2-40B4-BE49-F238E27FC236}">
                <a16:creationId xmlns:a16="http://schemas.microsoft.com/office/drawing/2014/main" id="{B2B19BEE-EF1A-451F-8CF8-6BC68B6CA7B6}"/>
              </a:ext>
            </a:extLst>
          </p:cNvPr>
          <p:cNvCxnSpPr>
            <a:cxnSpLocks/>
          </p:cNvCxnSpPr>
          <p:nvPr/>
        </p:nvCxnSpPr>
        <p:spPr>
          <a:xfrm flipH="1">
            <a:off x="3387570" y="5712945"/>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F5DF1F0E-A22D-45BF-AEFA-B72CDB003397}"/>
              </a:ext>
            </a:extLst>
          </p:cNvPr>
          <p:cNvSpPr/>
          <p:nvPr/>
        </p:nvSpPr>
        <p:spPr>
          <a:xfrm>
            <a:off x="5193736" y="5564992"/>
            <a:ext cx="1908944" cy="241931"/>
          </a:xfrm>
          <a:prstGeom prst="rect">
            <a:avLst/>
          </a:prstGeom>
          <a:solidFill>
            <a:schemeClr val="bg1"/>
          </a:solidFill>
          <a:effectLst/>
        </p:spPr>
        <p:txBody>
          <a:bodyPr wrap="square">
            <a:noAutofit/>
          </a:bodyPr>
          <a:lstStyle/>
          <a:p>
            <a:pPr algn="ctr" defTabSz="582797">
              <a:defRPr/>
            </a:pPr>
            <a:r>
              <a:rPr lang="en-US" sz="1100">
                <a:gradFill>
                  <a:gsLst>
                    <a:gs pos="47000">
                      <a:srgbClr val="282828"/>
                    </a:gs>
                    <a:gs pos="100000">
                      <a:srgbClr val="282828"/>
                    </a:gs>
                  </a:gsLst>
                  <a:lin ang="0" scaled="1"/>
                </a:gradFill>
                <a:latin typeface="Segoe UI Semibold"/>
                <a:cs typeface="Segoe UI Semibold"/>
              </a:rPr>
              <a:t>Intelligent and automation</a:t>
            </a:r>
          </a:p>
        </p:txBody>
      </p:sp>
      <p:sp>
        <p:nvSpPr>
          <p:cNvPr id="182" name="TextBox 181">
            <a:extLst>
              <a:ext uri="{FF2B5EF4-FFF2-40B4-BE49-F238E27FC236}">
                <a16:creationId xmlns:a16="http://schemas.microsoft.com/office/drawing/2014/main" id="{CDE24769-4C73-4DF6-BB5B-AB41E363B801}"/>
              </a:ext>
            </a:extLst>
          </p:cNvPr>
          <p:cNvSpPr txBox="1"/>
          <p:nvPr/>
        </p:nvSpPr>
        <p:spPr>
          <a:xfrm>
            <a:off x="816067" y="1185230"/>
            <a:ext cx="1367274" cy="380104"/>
          </a:xfrm>
          <a:prstGeom prst="rect">
            <a:avLst/>
          </a:prstGeom>
          <a:noFill/>
        </p:spPr>
        <p:txBody>
          <a:bodyPr wrap="square" lIns="0" tIns="0" rIns="0" bIns="0" rtlCol="0" anchor="t">
            <a:spAutoFit/>
          </a:bodyPr>
          <a:lstStyle/>
          <a:p>
            <a:pPr algn="ctr" defTabSz="1242716">
              <a:lnSpc>
                <a:spcPct val="90000"/>
              </a:lnSpc>
              <a:spcAft>
                <a:spcPts val="800"/>
              </a:spcAft>
              <a:defRPr/>
            </a:pPr>
            <a:r>
              <a:rPr lang="en-US" sz="1372" b="1" spc="-40" dirty="0">
                <a:solidFill>
                  <a:srgbClr val="269AED"/>
                </a:solidFill>
                <a:latin typeface="Segoe UI" panose="020B0502040204020203" pitchFamily="34" charset="0"/>
                <a:cs typeface="Segoe UI" panose="020B0502040204020203" pitchFamily="34" charset="0"/>
              </a:rPr>
              <a:t>Azure Active Directory/</a:t>
            </a:r>
          </a:p>
        </p:txBody>
      </p:sp>
      <p:sp>
        <p:nvSpPr>
          <p:cNvPr id="183" name="TextBox 182">
            <a:extLst>
              <a:ext uri="{FF2B5EF4-FFF2-40B4-BE49-F238E27FC236}">
                <a16:creationId xmlns:a16="http://schemas.microsoft.com/office/drawing/2014/main" id="{373E8721-6DF7-482D-855B-E11DAE5E4C18}"/>
              </a:ext>
            </a:extLst>
          </p:cNvPr>
          <p:cNvSpPr txBox="1"/>
          <p:nvPr/>
        </p:nvSpPr>
        <p:spPr>
          <a:xfrm>
            <a:off x="627339" y="5687537"/>
            <a:ext cx="1744731"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Microsoft Endpoint </a:t>
            </a:r>
            <a:br>
              <a:rPr lang="en-US" sz="1372" b="1" spc="-40">
                <a:solidFill>
                  <a:srgbClr val="269AED"/>
                </a:solidFill>
                <a:latin typeface="Segoe UI" panose="020B0502040204020203" pitchFamily="34" charset="0"/>
                <a:cs typeface="Segoe UI" panose="020B0502040204020203" pitchFamily="34" charset="0"/>
              </a:rPr>
            </a:br>
            <a:r>
              <a:rPr lang="en-US" sz="1372" b="1" spc="-40">
                <a:solidFill>
                  <a:srgbClr val="269AED"/>
                </a:solidFill>
                <a:latin typeface="Segoe UI" panose="020B0502040204020203" pitchFamily="34" charset="0"/>
                <a:cs typeface="Segoe UI" panose="020B0502040204020203" pitchFamily="34" charset="0"/>
              </a:rPr>
              <a:t>Manager</a:t>
            </a:r>
          </a:p>
        </p:txBody>
      </p:sp>
      <p:sp>
        <p:nvSpPr>
          <p:cNvPr id="184" name="TextBox 183">
            <a:extLst>
              <a:ext uri="{FF2B5EF4-FFF2-40B4-BE49-F238E27FC236}">
                <a16:creationId xmlns:a16="http://schemas.microsoft.com/office/drawing/2014/main" id="{CA033926-9C0C-4C16-89EB-68CCDCEA7E43}"/>
              </a:ext>
            </a:extLst>
          </p:cNvPr>
          <p:cNvSpPr txBox="1"/>
          <p:nvPr/>
        </p:nvSpPr>
        <p:spPr>
          <a:xfrm>
            <a:off x="3318699" y="2524738"/>
            <a:ext cx="1579357" cy="495424"/>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Resource directs to AAD for auth</a:t>
            </a:r>
          </a:p>
        </p:txBody>
      </p:sp>
      <p:grpSp>
        <p:nvGrpSpPr>
          <p:cNvPr id="185" name="Group 184">
            <a:extLst>
              <a:ext uri="{FF2B5EF4-FFF2-40B4-BE49-F238E27FC236}">
                <a16:creationId xmlns:a16="http://schemas.microsoft.com/office/drawing/2014/main" id="{BD03194B-9A62-4B98-A87B-1375AA40A404}"/>
              </a:ext>
            </a:extLst>
          </p:cNvPr>
          <p:cNvGrpSpPr/>
          <p:nvPr/>
        </p:nvGrpSpPr>
        <p:grpSpPr>
          <a:xfrm>
            <a:off x="9214608" y="862704"/>
            <a:ext cx="880995" cy="880995"/>
            <a:chOff x="7017394" y="966860"/>
            <a:chExt cx="1002445" cy="1002445"/>
          </a:xfrm>
        </p:grpSpPr>
        <p:sp>
          <p:nvSpPr>
            <p:cNvPr id="186" name="Oval 185">
              <a:extLst>
                <a:ext uri="{FF2B5EF4-FFF2-40B4-BE49-F238E27FC236}">
                  <a16:creationId xmlns:a16="http://schemas.microsoft.com/office/drawing/2014/main" id="{CD6F8611-0158-416C-B41A-FF5B2EC506CA}"/>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pic>
          <p:nvPicPr>
            <p:cNvPr id="187" name="Graphic 186">
              <a:extLst>
                <a:ext uri="{FF2B5EF4-FFF2-40B4-BE49-F238E27FC236}">
                  <a16:creationId xmlns:a16="http://schemas.microsoft.com/office/drawing/2014/main" id="{6AA60166-BC3E-42CF-9794-E5FE2DCDB3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88" name="TextBox 187">
            <a:extLst>
              <a:ext uri="{FF2B5EF4-FFF2-40B4-BE49-F238E27FC236}">
                <a16:creationId xmlns:a16="http://schemas.microsoft.com/office/drawing/2014/main" id="{89FF93B1-52C6-49F6-A73F-877E8816DA40}"/>
              </a:ext>
            </a:extLst>
          </p:cNvPr>
          <p:cNvSpPr txBox="1"/>
          <p:nvPr/>
        </p:nvSpPr>
        <p:spPr>
          <a:xfrm>
            <a:off x="7789233" y="2509425"/>
            <a:ext cx="1174347" cy="606193"/>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Route through CASB</a:t>
            </a:r>
          </a:p>
        </p:txBody>
      </p:sp>
      <p:grpSp>
        <p:nvGrpSpPr>
          <p:cNvPr id="189" name="Group 188">
            <a:extLst>
              <a:ext uri="{FF2B5EF4-FFF2-40B4-BE49-F238E27FC236}">
                <a16:creationId xmlns:a16="http://schemas.microsoft.com/office/drawing/2014/main" id="{25659956-1852-407B-AEE4-EDA92920F9D2}"/>
              </a:ext>
            </a:extLst>
          </p:cNvPr>
          <p:cNvGrpSpPr/>
          <p:nvPr/>
        </p:nvGrpSpPr>
        <p:grpSpPr>
          <a:xfrm>
            <a:off x="9214608" y="2334713"/>
            <a:ext cx="880995" cy="880995"/>
            <a:chOff x="8046234" y="2294010"/>
            <a:chExt cx="1002445" cy="1002445"/>
          </a:xfrm>
        </p:grpSpPr>
        <p:sp>
          <p:nvSpPr>
            <p:cNvPr id="190" name="Oval 189">
              <a:extLst>
                <a:ext uri="{FF2B5EF4-FFF2-40B4-BE49-F238E27FC236}">
                  <a16:creationId xmlns:a16="http://schemas.microsoft.com/office/drawing/2014/main" id="{BA58F444-F4B6-477C-ACD3-22C9181F8E62}"/>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91" name="Group 190">
              <a:extLst>
                <a:ext uri="{FF2B5EF4-FFF2-40B4-BE49-F238E27FC236}">
                  <a16:creationId xmlns:a16="http://schemas.microsoft.com/office/drawing/2014/main" id="{AC6412EC-6EA9-4171-9D7B-B96CD60C62A6}"/>
                </a:ext>
              </a:extLst>
            </p:cNvPr>
            <p:cNvGrpSpPr/>
            <p:nvPr/>
          </p:nvGrpSpPr>
          <p:grpSpPr>
            <a:xfrm>
              <a:off x="8340067" y="2626254"/>
              <a:ext cx="414778" cy="337787"/>
              <a:chOff x="19906669" y="4851200"/>
              <a:chExt cx="362764" cy="295432"/>
            </a:xfrm>
          </p:grpSpPr>
          <p:sp>
            <p:nvSpPr>
              <p:cNvPr id="192" name="Freeform 161">
                <a:extLst>
                  <a:ext uri="{FF2B5EF4-FFF2-40B4-BE49-F238E27FC236}">
                    <a16:creationId xmlns:a16="http://schemas.microsoft.com/office/drawing/2014/main" id="{F07F4311-083F-4355-ACB3-C5D4BF0AE5E7}"/>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sp>
            <p:nvSpPr>
              <p:cNvPr id="193" name="Freeform 163">
                <a:extLst>
                  <a:ext uri="{FF2B5EF4-FFF2-40B4-BE49-F238E27FC236}">
                    <a16:creationId xmlns:a16="http://schemas.microsoft.com/office/drawing/2014/main" id="{0C6E9A1F-837C-4B9B-A3D2-32C61209389D}"/>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grpSp>
      </p:grpSp>
      <p:grpSp>
        <p:nvGrpSpPr>
          <p:cNvPr id="194" name="Group 193">
            <a:extLst>
              <a:ext uri="{FF2B5EF4-FFF2-40B4-BE49-F238E27FC236}">
                <a16:creationId xmlns:a16="http://schemas.microsoft.com/office/drawing/2014/main" id="{5CD77D0B-BC24-44D2-98E7-00587AC619E3}"/>
              </a:ext>
            </a:extLst>
          </p:cNvPr>
          <p:cNvGrpSpPr/>
          <p:nvPr/>
        </p:nvGrpSpPr>
        <p:grpSpPr>
          <a:xfrm>
            <a:off x="9214608" y="3806723"/>
            <a:ext cx="880995" cy="880995"/>
            <a:chOff x="8046234" y="3992399"/>
            <a:chExt cx="1002445" cy="1002445"/>
          </a:xfrm>
        </p:grpSpPr>
        <p:sp>
          <p:nvSpPr>
            <p:cNvPr id="195" name="Oval 194">
              <a:extLst>
                <a:ext uri="{FF2B5EF4-FFF2-40B4-BE49-F238E27FC236}">
                  <a16:creationId xmlns:a16="http://schemas.microsoft.com/office/drawing/2014/main" id="{E7831007-317F-4435-A830-A7465AA27BB3}"/>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96" name="Group 4">
              <a:extLst>
                <a:ext uri="{FF2B5EF4-FFF2-40B4-BE49-F238E27FC236}">
                  <a16:creationId xmlns:a16="http://schemas.microsoft.com/office/drawing/2014/main" id="{20ACB8A7-E837-42B8-BA4C-8A86FFF531F7}"/>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197" name="Freeform 5">
                <a:extLst>
                  <a:ext uri="{FF2B5EF4-FFF2-40B4-BE49-F238E27FC236}">
                    <a16:creationId xmlns:a16="http://schemas.microsoft.com/office/drawing/2014/main" id="{05BEABDE-FF8E-41C5-BC7D-0B0BE8849BE8}"/>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98" name="Freeform 6">
                <a:extLst>
                  <a:ext uri="{FF2B5EF4-FFF2-40B4-BE49-F238E27FC236}">
                    <a16:creationId xmlns:a16="http://schemas.microsoft.com/office/drawing/2014/main" id="{8D1DDCE7-2073-4263-91CF-30B172C8C192}"/>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99" name="Freeform 7">
                <a:extLst>
                  <a:ext uri="{FF2B5EF4-FFF2-40B4-BE49-F238E27FC236}">
                    <a16:creationId xmlns:a16="http://schemas.microsoft.com/office/drawing/2014/main" id="{A31ECDA3-A6E9-424E-97A0-F1382683BB54}"/>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200" name="Freeform 8">
                <a:extLst>
                  <a:ext uri="{FF2B5EF4-FFF2-40B4-BE49-F238E27FC236}">
                    <a16:creationId xmlns:a16="http://schemas.microsoft.com/office/drawing/2014/main" id="{80E80A78-E58D-4EFF-A5AE-FC372CDB0ECD}"/>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grpSp>
      <p:sp>
        <p:nvSpPr>
          <p:cNvPr id="202" name="Oval 201">
            <a:extLst>
              <a:ext uri="{FF2B5EF4-FFF2-40B4-BE49-F238E27FC236}">
                <a16:creationId xmlns:a16="http://schemas.microsoft.com/office/drawing/2014/main" id="{DEDA30E2-E54A-48B5-B581-E26D40878514}"/>
              </a:ext>
            </a:extLst>
          </p:cNvPr>
          <p:cNvSpPr/>
          <p:nvPr/>
        </p:nvSpPr>
        <p:spPr bwMode="auto">
          <a:xfrm>
            <a:off x="9214608" y="5278732"/>
            <a:ext cx="880995" cy="88099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204" name="TextBox 203">
            <a:extLst>
              <a:ext uri="{FF2B5EF4-FFF2-40B4-BE49-F238E27FC236}">
                <a16:creationId xmlns:a16="http://schemas.microsoft.com/office/drawing/2014/main" id="{D706487F-B9A5-4BAD-92AD-760593E0A7ED}"/>
              </a:ext>
            </a:extLst>
          </p:cNvPr>
          <p:cNvSpPr txBox="1"/>
          <p:nvPr/>
        </p:nvSpPr>
        <p:spPr>
          <a:xfrm>
            <a:off x="4895517" y="6225476"/>
            <a:ext cx="2379069"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Azure Sentinel and</a:t>
            </a:r>
            <a:br>
              <a:rPr lang="en-US" sz="1372" b="1" spc="-40">
                <a:solidFill>
                  <a:srgbClr val="269AED"/>
                </a:solidFill>
                <a:latin typeface="Segoe UI" panose="020B0502040204020203" pitchFamily="34" charset="0"/>
                <a:cs typeface="Segoe UI" panose="020B0502040204020203" pitchFamily="34" charset="0"/>
              </a:rPr>
            </a:br>
            <a:r>
              <a:rPr lang="en-US" sz="1372" b="1" spc="-40">
                <a:solidFill>
                  <a:srgbClr val="269AED"/>
                </a:solidFill>
                <a:latin typeface="Segoe UI" panose="020B0502040204020203" pitchFamily="34" charset="0"/>
                <a:cs typeface="Segoe UI" panose="020B0502040204020203" pitchFamily="34" charset="0"/>
              </a:rPr>
              <a:t>Microsoft Defender XDR</a:t>
            </a:r>
          </a:p>
        </p:txBody>
      </p:sp>
      <p:sp>
        <p:nvSpPr>
          <p:cNvPr id="205" name="Freeform: Shape 204">
            <a:extLst>
              <a:ext uri="{FF2B5EF4-FFF2-40B4-BE49-F238E27FC236}">
                <a16:creationId xmlns:a16="http://schemas.microsoft.com/office/drawing/2014/main" id="{31758011-E176-4938-8473-0BE56AFA7919}"/>
              </a:ext>
            </a:extLst>
          </p:cNvPr>
          <p:cNvSpPr/>
          <p:nvPr/>
        </p:nvSpPr>
        <p:spPr bwMode="auto">
          <a:xfrm rot="10800000">
            <a:off x="568248" y="5338773"/>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06" name="Freeform: Shape 205">
            <a:extLst>
              <a:ext uri="{FF2B5EF4-FFF2-40B4-BE49-F238E27FC236}">
                <a16:creationId xmlns:a16="http://schemas.microsoft.com/office/drawing/2014/main" id="{3CF5004E-D446-4575-8389-B33458F6A63E}"/>
              </a:ext>
            </a:extLst>
          </p:cNvPr>
          <p:cNvSpPr/>
          <p:nvPr/>
        </p:nvSpPr>
        <p:spPr bwMode="auto">
          <a:xfrm>
            <a:off x="4879234" y="5855940"/>
            <a:ext cx="2412199" cy="835816"/>
          </a:xfrm>
          <a:custGeom>
            <a:avLst/>
            <a:gdLst>
              <a:gd name="connsiteX0" fmla="*/ 1206270 w 2412542"/>
              <a:gd name="connsiteY0" fmla="*/ 0 h 597205"/>
              <a:gd name="connsiteX1" fmla="*/ 1404886 w 2412542"/>
              <a:gd name="connsiteY1" fmla="*/ 184327 h 597205"/>
              <a:gd name="connsiteX2" fmla="*/ 1480000 w 2412542"/>
              <a:gd name="connsiteY2" fmla="*/ 183892 h 597205"/>
              <a:gd name="connsiteX3" fmla="*/ 2322261 w 2412542"/>
              <a:gd name="connsiteY3" fmla="*/ 183892 h 597205"/>
              <a:gd name="connsiteX4" fmla="*/ 2412542 w 2412542"/>
              <a:gd name="connsiteY4" fmla="*/ 233996 h 597205"/>
              <a:gd name="connsiteX5" fmla="*/ 2412542 w 2412542"/>
              <a:gd name="connsiteY5" fmla="*/ 546982 h 597205"/>
              <a:gd name="connsiteX6" fmla="*/ 2322261 w 2412542"/>
              <a:gd name="connsiteY6" fmla="*/ 597086 h 597205"/>
              <a:gd name="connsiteX7" fmla="*/ 1462845 w 2412542"/>
              <a:gd name="connsiteY7" fmla="*/ 597086 h 597205"/>
              <a:gd name="connsiteX8" fmla="*/ 1206271 w 2412542"/>
              <a:gd name="connsiteY8" fmla="*/ 597205 h 597205"/>
              <a:gd name="connsiteX9" fmla="*/ 949697 w 2412542"/>
              <a:gd name="connsiteY9" fmla="*/ 597086 h 597205"/>
              <a:gd name="connsiteX10" fmla="*/ 90281 w 2412542"/>
              <a:gd name="connsiteY10" fmla="*/ 597086 h 597205"/>
              <a:gd name="connsiteX11" fmla="*/ 0 w 2412542"/>
              <a:gd name="connsiteY11" fmla="*/ 546982 h 597205"/>
              <a:gd name="connsiteX12" fmla="*/ 0 w 2412542"/>
              <a:gd name="connsiteY12" fmla="*/ 233996 h 597205"/>
              <a:gd name="connsiteX13" fmla="*/ 90281 w 2412542"/>
              <a:gd name="connsiteY13" fmla="*/ 183892 h 597205"/>
              <a:gd name="connsiteX14" fmla="*/ 932545 w 2412542"/>
              <a:gd name="connsiteY14" fmla="*/ 183892 h 597205"/>
              <a:gd name="connsiteX15" fmla="*/ 1007654 w 2412542"/>
              <a:gd name="connsiteY15" fmla="*/ 184327 h 5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2542" h="597205">
                <a:moveTo>
                  <a:pt x="1206270" y="0"/>
                </a:moveTo>
                <a:lnTo>
                  <a:pt x="1404886" y="184327"/>
                </a:lnTo>
                <a:lnTo>
                  <a:pt x="1480000" y="183892"/>
                </a:lnTo>
                <a:lnTo>
                  <a:pt x="2322261" y="183892"/>
                </a:lnTo>
                <a:cubicBezTo>
                  <a:pt x="2372122" y="183892"/>
                  <a:pt x="2412542" y="206325"/>
                  <a:pt x="2412542" y="233996"/>
                </a:cubicBezTo>
                <a:lnTo>
                  <a:pt x="2412542" y="546982"/>
                </a:lnTo>
                <a:cubicBezTo>
                  <a:pt x="2412542" y="574654"/>
                  <a:pt x="2372122" y="597086"/>
                  <a:pt x="2322261" y="597086"/>
                </a:cubicBezTo>
                <a:lnTo>
                  <a:pt x="1462845" y="597086"/>
                </a:lnTo>
                <a:lnTo>
                  <a:pt x="1206271" y="597205"/>
                </a:lnTo>
                <a:lnTo>
                  <a:pt x="949697" y="597086"/>
                </a:lnTo>
                <a:lnTo>
                  <a:pt x="90281" y="597086"/>
                </a:lnTo>
                <a:cubicBezTo>
                  <a:pt x="40420" y="597086"/>
                  <a:pt x="0" y="574654"/>
                  <a:pt x="0" y="546982"/>
                </a:cubicBezTo>
                <a:lnTo>
                  <a:pt x="0" y="233996"/>
                </a:lnTo>
                <a:cubicBezTo>
                  <a:pt x="0" y="206325"/>
                  <a:pt x="40420" y="183892"/>
                  <a:pt x="90281" y="183892"/>
                </a:cubicBezTo>
                <a:lnTo>
                  <a:pt x="932545" y="183892"/>
                </a:lnTo>
                <a:lnTo>
                  <a:pt x="1007654" y="184327"/>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07" name="TextBox 206">
            <a:extLst>
              <a:ext uri="{FF2B5EF4-FFF2-40B4-BE49-F238E27FC236}">
                <a16:creationId xmlns:a16="http://schemas.microsoft.com/office/drawing/2014/main" id="{7774FC21-1A3E-4EC3-BB47-D75A3D8F7DC7}"/>
              </a:ext>
            </a:extLst>
          </p:cNvPr>
          <p:cNvSpPr txBox="1"/>
          <p:nvPr/>
        </p:nvSpPr>
        <p:spPr>
          <a:xfrm>
            <a:off x="10210199" y="3302150"/>
            <a:ext cx="1396584" cy="570156"/>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dirty="0">
                <a:solidFill>
                  <a:srgbClr val="269AED"/>
                </a:solidFill>
                <a:latin typeface="Segoe UI" panose="020B0502040204020203" pitchFamily="34" charset="0"/>
                <a:cs typeface="Segoe UI" panose="020B0502040204020203" pitchFamily="34" charset="0"/>
              </a:rPr>
              <a:t>Microsoft Defender for Cloud Apps</a:t>
            </a:r>
          </a:p>
        </p:txBody>
      </p:sp>
      <p:sp>
        <p:nvSpPr>
          <p:cNvPr id="208" name="Freeform: Shape 207">
            <a:extLst>
              <a:ext uri="{FF2B5EF4-FFF2-40B4-BE49-F238E27FC236}">
                <a16:creationId xmlns:a16="http://schemas.microsoft.com/office/drawing/2014/main" id="{C55B13CC-F1F8-4928-87BF-049334D28F65}"/>
              </a:ext>
            </a:extLst>
          </p:cNvPr>
          <p:cNvSpPr/>
          <p:nvPr/>
        </p:nvSpPr>
        <p:spPr bwMode="auto">
          <a:xfrm>
            <a:off x="9944049" y="3019358"/>
            <a:ext cx="1862912"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09" name="Freeform: Shape 208">
            <a:extLst>
              <a:ext uri="{FF2B5EF4-FFF2-40B4-BE49-F238E27FC236}">
                <a16:creationId xmlns:a16="http://schemas.microsoft.com/office/drawing/2014/main" id="{59194395-5E13-4EE0-B03C-B478AE9F537D}"/>
              </a:ext>
            </a:extLst>
          </p:cNvPr>
          <p:cNvSpPr/>
          <p:nvPr/>
        </p:nvSpPr>
        <p:spPr bwMode="auto">
          <a:xfrm>
            <a:off x="576402" y="3812627"/>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0" name="TextBox 209">
            <a:extLst>
              <a:ext uri="{FF2B5EF4-FFF2-40B4-BE49-F238E27FC236}">
                <a16:creationId xmlns:a16="http://schemas.microsoft.com/office/drawing/2014/main" id="{DA819D9D-BC78-450C-95D5-E04C1225AA45}"/>
              </a:ext>
            </a:extLst>
          </p:cNvPr>
          <p:cNvSpPr txBox="1"/>
          <p:nvPr/>
        </p:nvSpPr>
        <p:spPr>
          <a:xfrm>
            <a:off x="614450" y="3978112"/>
            <a:ext cx="1744731"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Microsoft Defender for Endpoint </a:t>
            </a:r>
          </a:p>
        </p:txBody>
      </p:sp>
      <p:sp>
        <p:nvSpPr>
          <p:cNvPr id="211" name="Freeform: Shape 210">
            <a:extLst>
              <a:ext uri="{FF2B5EF4-FFF2-40B4-BE49-F238E27FC236}">
                <a16:creationId xmlns:a16="http://schemas.microsoft.com/office/drawing/2014/main" id="{EED5ACFE-693E-47CA-869D-57D4F9D4BE5B}"/>
              </a:ext>
            </a:extLst>
          </p:cNvPr>
          <p:cNvSpPr/>
          <p:nvPr/>
        </p:nvSpPr>
        <p:spPr bwMode="auto">
          <a:xfrm>
            <a:off x="10155866" y="5838088"/>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2" name="TextBox 211">
            <a:extLst>
              <a:ext uri="{FF2B5EF4-FFF2-40B4-BE49-F238E27FC236}">
                <a16:creationId xmlns:a16="http://schemas.microsoft.com/office/drawing/2014/main" id="{A32CDC34-13C4-468E-8F12-0DD6F911839E}"/>
              </a:ext>
            </a:extLst>
          </p:cNvPr>
          <p:cNvSpPr txBox="1"/>
          <p:nvPr/>
        </p:nvSpPr>
        <p:spPr>
          <a:xfrm>
            <a:off x="10336989" y="6187470"/>
            <a:ext cx="1015184"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Azure Networking</a:t>
            </a:r>
          </a:p>
        </p:txBody>
      </p:sp>
      <p:sp>
        <p:nvSpPr>
          <p:cNvPr id="213" name="Freeform: Shape 212">
            <a:extLst>
              <a:ext uri="{FF2B5EF4-FFF2-40B4-BE49-F238E27FC236}">
                <a16:creationId xmlns:a16="http://schemas.microsoft.com/office/drawing/2014/main" id="{8D4A57B1-285A-437F-82ED-F5F676B9E140}"/>
              </a:ext>
            </a:extLst>
          </p:cNvPr>
          <p:cNvSpPr/>
          <p:nvPr/>
        </p:nvSpPr>
        <p:spPr bwMode="auto">
          <a:xfrm>
            <a:off x="10172157" y="4589767"/>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4" name="TextBox 213">
            <a:extLst>
              <a:ext uri="{FF2B5EF4-FFF2-40B4-BE49-F238E27FC236}">
                <a16:creationId xmlns:a16="http://schemas.microsoft.com/office/drawing/2014/main" id="{19324FE3-095D-41EF-A1FA-3166340224CD}"/>
              </a:ext>
            </a:extLst>
          </p:cNvPr>
          <p:cNvSpPr txBox="1"/>
          <p:nvPr/>
        </p:nvSpPr>
        <p:spPr>
          <a:xfrm>
            <a:off x="10353279" y="4939148"/>
            <a:ext cx="1015184"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dirty="0">
                <a:solidFill>
                  <a:srgbClr val="269AED"/>
                </a:solidFill>
                <a:latin typeface="Segoe UI" panose="020B0502040204020203" pitchFamily="34" charset="0"/>
                <a:cs typeface="Segoe UI" panose="020B0502040204020203" pitchFamily="34" charset="0"/>
              </a:rPr>
              <a:t>Azure Security</a:t>
            </a:r>
          </a:p>
        </p:txBody>
      </p:sp>
      <p:sp>
        <p:nvSpPr>
          <p:cNvPr id="2" name="Title 1">
            <a:extLst>
              <a:ext uri="{FF2B5EF4-FFF2-40B4-BE49-F238E27FC236}">
                <a16:creationId xmlns:a16="http://schemas.microsoft.com/office/drawing/2014/main" id="{FA42C0E6-0144-4311-BEBF-413BD5DEB48A}"/>
              </a:ext>
            </a:extLst>
          </p:cNvPr>
          <p:cNvSpPr>
            <a:spLocks noGrp="1"/>
          </p:cNvSpPr>
          <p:nvPr>
            <p:ph type="title"/>
          </p:nvPr>
        </p:nvSpPr>
        <p:spPr/>
        <p:txBody>
          <a:bodyPr>
            <a:normAutofit/>
          </a:bodyPr>
          <a:lstStyle/>
          <a:p>
            <a:r>
              <a:rPr lang="en-US"/>
              <a:t>Microsoft’s Zero Trust enabling technologies</a:t>
            </a:r>
          </a:p>
        </p:txBody>
      </p:sp>
      <p:grpSp>
        <p:nvGrpSpPr>
          <p:cNvPr id="4" name="Group 4">
            <a:extLst>
              <a:ext uri="{FF2B5EF4-FFF2-40B4-BE49-F238E27FC236}">
                <a16:creationId xmlns:a16="http://schemas.microsoft.com/office/drawing/2014/main" id="{3771C0AD-54D2-48DB-AB34-AC06C50BEB9F}"/>
              </a:ext>
            </a:extLst>
          </p:cNvPr>
          <p:cNvGrpSpPr>
            <a:grpSpLocks noChangeAspect="1"/>
          </p:cNvGrpSpPr>
          <p:nvPr/>
        </p:nvGrpSpPr>
        <p:grpSpPr bwMode="auto">
          <a:xfrm>
            <a:off x="5968385" y="1987874"/>
            <a:ext cx="291026" cy="291026"/>
            <a:chOff x="3835" y="1277"/>
            <a:chExt cx="187" cy="187"/>
          </a:xfrm>
        </p:grpSpPr>
        <p:sp>
          <p:nvSpPr>
            <p:cNvPr id="5" name="AutoShape 3">
              <a:extLst>
                <a:ext uri="{FF2B5EF4-FFF2-40B4-BE49-F238E27FC236}">
                  <a16:creationId xmlns:a16="http://schemas.microsoft.com/office/drawing/2014/main" id="{FDAD7F19-F84C-4F66-9CE8-5D2F7B9C4381}"/>
                </a:ext>
              </a:extLst>
            </p:cNvPr>
            <p:cNvSpPr>
              <a:spLocks noChangeAspect="1" noChangeArrowheads="1" noTextEdit="1"/>
            </p:cNvSpPr>
            <p:nvPr/>
          </p:nvSpPr>
          <p:spPr bwMode="auto">
            <a:xfrm>
              <a:off x="3835" y="1277"/>
              <a:ext cx="187"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6" name="Freeform 5">
              <a:extLst>
                <a:ext uri="{FF2B5EF4-FFF2-40B4-BE49-F238E27FC236}">
                  <a16:creationId xmlns:a16="http://schemas.microsoft.com/office/drawing/2014/main" id="{056DF245-7B87-4985-BC2D-B4C6D7E5326D}"/>
                </a:ext>
              </a:extLst>
            </p:cNvPr>
            <p:cNvSpPr>
              <a:spLocks/>
            </p:cNvSpPr>
            <p:nvPr/>
          </p:nvSpPr>
          <p:spPr bwMode="auto">
            <a:xfrm>
              <a:off x="3848" y="130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7" name="Freeform 6">
              <a:extLst>
                <a:ext uri="{FF2B5EF4-FFF2-40B4-BE49-F238E27FC236}">
                  <a16:creationId xmlns:a16="http://schemas.microsoft.com/office/drawing/2014/main" id="{DD994854-A5B0-4D83-BF65-10D689BEB8D3}"/>
                </a:ext>
              </a:extLst>
            </p:cNvPr>
            <p:cNvSpPr>
              <a:spLocks/>
            </p:cNvSpPr>
            <p:nvPr/>
          </p:nvSpPr>
          <p:spPr bwMode="auto">
            <a:xfrm>
              <a:off x="3848" y="136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8" name="Freeform 7">
              <a:extLst>
                <a:ext uri="{FF2B5EF4-FFF2-40B4-BE49-F238E27FC236}">
                  <a16:creationId xmlns:a16="http://schemas.microsoft.com/office/drawing/2014/main" id="{3F41AB52-6B1E-44A2-8080-FD6E4B58E4F1}"/>
                </a:ext>
              </a:extLst>
            </p:cNvPr>
            <p:cNvSpPr>
              <a:spLocks/>
            </p:cNvSpPr>
            <p:nvPr/>
          </p:nvSpPr>
          <p:spPr bwMode="auto">
            <a:xfrm>
              <a:off x="3848" y="1415"/>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9" name="Freeform 8">
              <a:extLst>
                <a:ext uri="{FF2B5EF4-FFF2-40B4-BE49-F238E27FC236}">
                  <a16:creationId xmlns:a16="http://schemas.microsoft.com/office/drawing/2014/main" id="{FDD81C28-CD7F-449E-B5AE-CAE48EA067CA}"/>
                </a:ext>
              </a:extLst>
            </p:cNvPr>
            <p:cNvSpPr>
              <a:spLocks/>
            </p:cNvSpPr>
            <p:nvPr/>
          </p:nvSpPr>
          <p:spPr bwMode="auto">
            <a:xfrm>
              <a:off x="3965" y="1351"/>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0" name="Freeform 9">
              <a:extLst>
                <a:ext uri="{FF2B5EF4-FFF2-40B4-BE49-F238E27FC236}">
                  <a16:creationId xmlns:a16="http://schemas.microsoft.com/office/drawing/2014/main" id="{93EF75F8-EE1F-405D-8D93-D244EB46A092}"/>
                </a:ext>
              </a:extLst>
            </p:cNvPr>
            <p:cNvSpPr>
              <a:spLocks/>
            </p:cNvSpPr>
            <p:nvPr/>
          </p:nvSpPr>
          <p:spPr bwMode="auto">
            <a:xfrm>
              <a:off x="3965" y="1405"/>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1" name="Freeform 10">
              <a:extLst>
                <a:ext uri="{FF2B5EF4-FFF2-40B4-BE49-F238E27FC236}">
                  <a16:creationId xmlns:a16="http://schemas.microsoft.com/office/drawing/2014/main" id="{65F94493-A342-4565-8493-72AD05627F93}"/>
                </a:ext>
              </a:extLst>
            </p:cNvPr>
            <p:cNvSpPr>
              <a:spLocks/>
            </p:cNvSpPr>
            <p:nvPr/>
          </p:nvSpPr>
          <p:spPr bwMode="auto">
            <a:xfrm>
              <a:off x="3965" y="1298"/>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12" name="Group 13">
            <a:extLst>
              <a:ext uri="{FF2B5EF4-FFF2-40B4-BE49-F238E27FC236}">
                <a16:creationId xmlns:a16="http://schemas.microsoft.com/office/drawing/2014/main" id="{A5BB3D6B-CDC1-4562-AECF-6AECFB8BE9A9}"/>
              </a:ext>
            </a:extLst>
          </p:cNvPr>
          <p:cNvGrpSpPr>
            <a:grpSpLocks noChangeAspect="1"/>
          </p:cNvGrpSpPr>
          <p:nvPr/>
        </p:nvGrpSpPr>
        <p:grpSpPr bwMode="auto">
          <a:xfrm>
            <a:off x="5954378" y="4737843"/>
            <a:ext cx="305033" cy="303478"/>
            <a:chOff x="3826" y="3044"/>
            <a:chExt cx="196" cy="195"/>
          </a:xfrm>
        </p:grpSpPr>
        <p:sp>
          <p:nvSpPr>
            <p:cNvPr id="13" name="AutoShape 12">
              <a:extLst>
                <a:ext uri="{FF2B5EF4-FFF2-40B4-BE49-F238E27FC236}">
                  <a16:creationId xmlns:a16="http://schemas.microsoft.com/office/drawing/2014/main" id="{668B2016-63DF-426A-8A05-9985F9169974}"/>
                </a:ext>
              </a:extLst>
            </p:cNvPr>
            <p:cNvSpPr>
              <a:spLocks noChangeAspect="1" noChangeArrowheads="1" noTextEdit="1"/>
            </p:cNvSpPr>
            <p:nvPr/>
          </p:nvSpPr>
          <p:spPr bwMode="auto">
            <a:xfrm>
              <a:off x="3826" y="3044"/>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4" name="Freeform 14">
              <a:extLst>
                <a:ext uri="{FF2B5EF4-FFF2-40B4-BE49-F238E27FC236}">
                  <a16:creationId xmlns:a16="http://schemas.microsoft.com/office/drawing/2014/main" id="{0EB686BA-7176-46AD-A4B3-C770EC317164}"/>
                </a:ext>
              </a:extLst>
            </p:cNvPr>
            <p:cNvSpPr>
              <a:spLocks/>
            </p:cNvSpPr>
            <p:nvPr/>
          </p:nvSpPr>
          <p:spPr bwMode="auto">
            <a:xfrm>
              <a:off x="3904" y="3147"/>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5" name="Freeform 15">
              <a:extLst>
                <a:ext uri="{FF2B5EF4-FFF2-40B4-BE49-F238E27FC236}">
                  <a16:creationId xmlns:a16="http://schemas.microsoft.com/office/drawing/2014/main" id="{2A56A756-6B77-4CE5-A2CA-86802999909D}"/>
                </a:ext>
              </a:extLst>
            </p:cNvPr>
            <p:cNvSpPr>
              <a:spLocks/>
            </p:cNvSpPr>
            <p:nvPr/>
          </p:nvSpPr>
          <p:spPr bwMode="auto">
            <a:xfrm>
              <a:off x="3904" y="3098"/>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6" name="Freeform 16">
              <a:extLst>
                <a:ext uri="{FF2B5EF4-FFF2-40B4-BE49-F238E27FC236}">
                  <a16:creationId xmlns:a16="http://schemas.microsoft.com/office/drawing/2014/main" id="{01CD2FEC-5504-48DC-A8AF-4C72FD70D0C1}"/>
                </a:ext>
              </a:extLst>
            </p:cNvPr>
            <p:cNvSpPr>
              <a:spLocks/>
            </p:cNvSpPr>
            <p:nvPr/>
          </p:nvSpPr>
          <p:spPr bwMode="auto">
            <a:xfrm>
              <a:off x="3847" y="3114"/>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7" name="Freeform 17">
              <a:extLst>
                <a:ext uri="{FF2B5EF4-FFF2-40B4-BE49-F238E27FC236}">
                  <a16:creationId xmlns:a16="http://schemas.microsoft.com/office/drawing/2014/main" id="{A6BA8B0F-1657-4C54-82AB-B75B25A15909}"/>
                </a:ext>
              </a:extLst>
            </p:cNvPr>
            <p:cNvSpPr>
              <a:spLocks/>
            </p:cNvSpPr>
            <p:nvPr/>
          </p:nvSpPr>
          <p:spPr bwMode="auto">
            <a:xfrm>
              <a:off x="3956" y="3060"/>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8" name="Freeform 18">
              <a:extLst>
                <a:ext uri="{FF2B5EF4-FFF2-40B4-BE49-F238E27FC236}">
                  <a16:creationId xmlns:a16="http://schemas.microsoft.com/office/drawing/2014/main" id="{A31DFF52-E99E-413A-B01A-39757F17B27A}"/>
                </a:ext>
              </a:extLst>
            </p:cNvPr>
            <p:cNvSpPr>
              <a:spLocks/>
            </p:cNvSpPr>
            <p:nvPr/>
          </p:nvSpPr>
          <p:spPr bwMode="auto">
            <a:xfrm>
              <a:off x="3956" y="3169"/>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19" name="Group 21">
            <a:extLst>
              <a:ext uri="{FF2B5EF4-FFF2-40B4-BE49-F238E27FC236}">
                <a16:creationId xmlns:a16="http://schemas.microsoft.com/office/drawing/2014/main" id="{68759235-16C7-4F36-8C94-8FE96957AF39}"/>
              </a:ext>
            </a:extLst>
          </p:cNvPr>
          <p:cNvGrpSpPr>
            <a:grpSpLocks noChangeAspect="1"/>
          </p:cNvGrpSpPr>
          <p:nvPr/>
        </p:nvGrpSpPr>
        <p:grpSpPr bwMode="auto">
          <a:xfrm>
            <a:off x="9452925" y="5517547"/>
            <a:ext cx="403080" cy="403079"/>
            <a:chOff x="6074" y="3545"/>
            <a:chExt cx="259" cy="259"/>
          </a:xfrm>
        </p:grpSpPr>
        <p:sp>
          <p:nvSpPr>
            <p:cNvPr id="20" name="AutoShape 20">
              <a:extLst>
                <a:ext uri="{FF2B5EF4-FFF2-40B4-BE49-F238E27FC236}">
                  <a16:creationId xmlns:a16="http://schemas.microsoft.com/office/drawing/2014/main" id="{94DD26B6-8CA3-4492-816A-F5EA88810944}"/>
                </a:ext>
              </a:extLst>
            </p:cNvPr>
            <p:cNvSpPr>
              <a:spLocks noChangeAspect="1" noChangeArrowheads="1" noTextEdit="1"/>
            </p:cNvSpPr>
            <p:nvPr/>
          </p:nvSpPr>
          <p:spPr bwMode="auto">
            <a:xfrm>
              <a:off x="6074" y="3545"/>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 name="Freeform 22">
              <a:extLst>
                <a:ext uri="{FF2B5EF4-FFF2-40B4-BE49-F238E27FC236}">
                  <a16:creationId xmlns:a16="http://schemas.microsoft.com/office/drawing/2014/main" id="{B5E3BB22-971D-41D6-BF48-08B08248CBF0}"/>
                </a:ext>
              </a:extLst>
            </p:cNvPr>
            <p:cNvSpPr>
              <a:spLocks noEditPoints="1"/>
            </p:cNvSpPr>
            <p:nvPr/>
          </p:nvSpPr>
          <p:spPr bwMode="auto">
            <a:xfrm>
              <a:off x="6074" y="3543"/>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2" name="Freeform 23">
              <a:extLst>
                <a:ext uri="{FF2B5EF4-FFF2-40B4-BE49-F238E27FC236}">
                  <a16:creationId xmlns:a16="http://schemas.microsoft.com/office/drawing/2014/main" id="{48F106CF-8819-4773-9BFD-CA8419DA5C70}"/>
                </a:ext>
              </a:extLst>
            </p:cNvPr>
            <p:cNvSpPr>
              <a:spLocks/>
            </p:cNvSpPr>
            <p:nvPr/>
          </p:nvSpPr>
          <p:spPr bwMode="auto">
            <a:xfrm>
              <a:off x="6092" y="3738"/>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3" name="Freeform 24">
              <a:extLst>
                <a:ext uri="{FF2B5EF4-FFF2-40B4-BE49-F238E27FC236}">
                  <a16:creationId xmlns:a16="http://schemas.microsoft.com/office/drawing/2014/main" id="{21C6ED56-1074-4432-B2AC-E811ADB72BB6}"/>
                </a:ext>
              </a:extLst>
            </p:cNvPr>
            <p:cNvSpPr>
              <a:spLocks/>
            </p:cNvSpPr>
            <p:nvPr/>
          </p:nvSpPr>
          <p:spPr bwMode="auto">
            <a:xfrm>
              <a:off x="6270" y="3738"/>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4" name="Freeform 25">
              <a:extLst>
                <a:ext uri="{FF2B5EF4-FFF2-40B4-BE49-F238E27FC236}">
                  <a16:creationId xmlns:a16="http://schemas.microsoft.com/office/drawing/2014/main" id="{57FAA5D2-45A9-4D19-843C-AED6EF204BE7}"/>
                </a:ext>
              </a:extLst>
            </p:cNvPr>
            <p:cNvSpPr>
              <a:spLocks/>
            </p:cNvSpPr>
            <p:nvPr/>
          </p:nvSpPr>
          <p:spPr bwMode="auto">
            <a:xfrm>
              <a:off x="6181" y="3559"/>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sp>
        <p:nvSpPr>
          <p:cNvPr id="25" name="Freeform: Shape 24">
            <a:extLst>
              <a:ext uri="{FF2B5EF4-FFF2-40B4-BE49-F238E27FC236}">
                <a16:creationId xmlns:a16="http://schemas.microsoft.com/office/drawing/2014/main" id="{D624FABB-FAEA-439C-ADD8-FC35347B1985}"/>
              </a:ext>
            </a:extLst>
          </p:cNvPr>
          <p:cNvSpPr/>
          <p:nvPr/>
        </p:nvSpPr>
        <p:spPr bwMode="auto">
          <a:xfrm rot="10800000">
            <a:off x="644628" y="2276125"/>
            <a:ext cx="1737000" cy="732989"/>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103" name="TextBox 102">
            <a:extLst>
              <a:ext uri="{FF2B5EF4-FFF2-40B4-BE49-F238E27FC236}">
                <a16:creationId xmlns:a16="http://schemas.microsoft.com/office/drawing/2014/main" id="{AF1FCBC7-7DBF-4045-B85F-B7A130D53CF6}"/>
              </a:ext>
            </a:extLst>
          </p:cNvPr>
          <p:cNvSpPr txBox="1"/>
          <p:nvPr/>
        </p:nvSpPr>
        <p:spPr>
          <a:xfrm>
            <a:off x="708626" y="2437403"/>
            <a:ext cx="1770825" cy="514628"/>
          </a:xfrm>
          <a:prstGeom prst="rect">
            <a:avLst/>
          </a:prstGeom>
          <a:noFill/>
        </p:spPr>
        <p:txBody>
          <a:bodyPr wrap="square">
            <a:spAutoFit/>
          </a:bodyPr>
          <a:lstStyle/>
          <a:p>
            <a:r>
              <a:rPr lang="en-US" sz="1372" b="1" spc="-40" dirty="0">
                <a:solidFill>
                  <a:srgbClr val="269AED"/>
                </a:solidFill>
                <a:latin typeface="Segoe UI" panose="020B0502040204020203" pitchFamily="34" charset="0"/>
                <a:cs typeface="Segoe UI" panose="020B0502040204020203" pitchFamily="34" charset="0"/>
              </a:rPr>
              <a:t>Microsoft Defender for Identity</a:t>
            </a:r>
          </a:p>
        </p:txBody>
      </p:sp>
    </p:spTree>
    <p:extLst>
      <p:ext uri="{BB962C8B-B14F-4D97-AF65-F5344CB8AC3E}">
        <p14:creationId xmlns:p14="http://schemas.microsoft.com/office/powerpoint/2010/main" val="383418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C8413DB0-93E2-4C3E-A0ED-FF79FDF83A66}"/>
              </a:ext>
            </a:extLst>
          </p:cNvPr>
          <p:cNvSpPr/>
          <p:nvPr/>
        </p:nvSpPr>
        <p:spPr bwMode="auto">
          <a:xfrm>
            <a:off x="9770234" y="1517724"/>
            <a:ext cx="2131959" cy="859036"/>
          </a:xfrm>
          <a:custGeom>
            <a:avLst/>
            <a:gdLst>
              <a:gd name="connsiteX0" fmla="*/ 647758 w 2132261"/>
              <a:gd name="connsiteY0" fmla="*/ 0 h 859157"/>
              <a:gd name="connsiteX1" fmla="*/ 880453 w 2132261"/>
              <a:gd name="connsiteY1" fmla="*/ 216767 h 859157"/>
              <a:gd name="connsiteX2" fmla="*/ 1056607 w 2132261"/>
              <a:gd name="connsiteY2" fmla="*/ 217163 h 859157"/>
              <a:gd name="connsiteX3" fmla="*/ 1308058 w 2132261"/>
              <a:gd name="connsiteY3" fmla="*/ 216640 h 859157"/>
              <a:gd name="connsiteX4" fmla="*/ 2052468 w 2132261"/>
              <a:gd name="connsiteY4" fmla="*/ 216640 h 859157"/>
              <a:gd name="connsiteX5" fmla="*/ 2132261 w 2132261"/>
              <a:gd name="connsiteY5" fmla="*/ 294529 h 859157"/>
              <a:gd name="connsiteX6" fmla="*/ 2132261 w 2132261"/>
              <a:gd name="connsiteY6" fmla="*/ 781082 h 859157"/>
              <a:gd name="connsiteX7" fmla="*/ 2052468 w 2132261"/>
              <a:gd name="connsiteY7" fmla="*/ 858972 h 859157"/>
              <a:gd name="connsiteX8" fmla="*/ 1292897 w 2132261"/>
              <a:gd name="connsiteY8" fmla="*/ 858972 h 859157"/>
              <a:gd name="connsiteX9" fmla="*/ 1066131 w 2132261"/>
              <a:gd name="connsiteY9" fmla="*/ 859157 h 859157"/>
              <a:gd name="connsiteX10" fmla="*/ 839364 w 2132261"/>
              <a:gd name="connsiteY10" fmla="*/ 858972 h 859157"/>
              <a:gd name="connsiteX11" fmla="*/ 79793 w 2132261"/>
              <a:gd name="connsiteY11" fmla="*/ 858972 h 859157"/>
              <a:gd name="connsiteX12" fmla="*/ 0 w 2132261"/>
              <a:gd name="connsiteY12" fmla="*/ 781082 h 859157"/>
              <a:gd name="connsiteX13" fmla="*/ 0 w 2132261"/>
              <a:gd name="connsiteY13" fmla="*/ 294529 h 859157"/>
              <a:gd name="connsiteX14" fmla="*/ 79793 w 2132261"/>
              <a:gd name="connsiteY14" fmla="*/ 216640 h 859157"/>
              <a:gd name="connsiteX15" fmla="*/ 415198 w 2132261"/>
              <a:gd name="connsiteY15" fmla="*/ 216640 h 85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2261" h="859157">
                <a:moveTo>
                  <a:pt x="647758" y="0"/>
                </a:moveTo>
                <a:lnTo>
                  <a:pt x="880453" y="216767"/>
                </a:lnTo>
                <a:lnTo>
                  <a:pt x="1056607" y="217163"/>
                </a:lnTo>
                <a:lnTo>
                  <a:pt x="1308058" y="216640"/>
                </a:lnTo>
                <a:lnTo>
                  <a:pt x="2052468" y="216640"/>
                </a:lnTo>
                <a:cubicBezTo>
                  <a:pt x="2096537" y="216640"/>
                  <a:pt x="2132261" y="251512"/>
                  <a:pt x="2132261" y="294529"/>
                </a:cubicBezTo>
                <a:lnTo>
                  <a:pt x="2132261" y="781082"/>
                </a:lnTo>
                <a:cubicBezTo>
                  <a:pt x="2132261" y="824099"/>
                  <a:pt x="2096537" y="858972"/>
                  <a:pt x="2052468" y="858972"/>
                </a:cubicBezTo>
                <a:lnTo>
                  <a:pt x="1292897" y="858972"/>
                </a:lnTo>
                <a:lnTo>
                  <a:pt x="1066131" y="859157"/>
                </a:lnTo>
                <a:lnTo>
                  <a:pt x="839364" y="858972"/>
                </a:lnTo>
                <a:lnTo>
                  <a:pt x="79793" y="858972"/>
                </a:lnTo>
                <a:cubicBezTo>
                  <a:pt x="35724" y="858972"/>
                  <a:pt x="0" y="824099"/>
                  <a:pt x="0" y="781082"/>
                </a:cubicBezTo>
                <a:lnTo>
                  <a:pt x="0" y="294529"/>
                </a:lnTo>
                <a:cubicBezTo>
                  <a:pt x="0" y="251512"/>
                  <a:pt x="35724" y="216640"/>
                  <a:pt x="79793" y="216640"/>
                </a:cubicBezTo>
                <a:lnTo>
                  <a:pt x="415198" y="216640"/>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Freeform: Shape 83">
            <a:extLst>
              <a:ext uri="{FF2B5EF4-FFF2-40B4-BE49-F238E27FC236}">
                <a16:creationId xmlns:a16="http://schemas.microsoft.com/office/drawing/2014/main" id="{D80A3D9B-EB0E-4093-9CED-31C0CE62498E}"/>
              </a:ext>
            </a:extLst>
          </p:cNvPr>
          <p:cNvSpPr/>
          <p:nvPr/>
        </p:nvSpPr>
        <p:spPr bwMode="auto">
          <a:xfrm>
            <a:off x="635070" y="1074162"/>
            <a:ext cx="1737000" cy="732989"/>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AB348B0D-7119-4500-9915-764A56DF81C7}"/>
              </a:ext>
            </a:extLst>
          </p:cNvPr>
          <p:cNvSpPr txBox="1"/>
          <p:nvPr/>
        </p:nvSpPr>
        <p:spPr>
          <a:xfrm>
            <a:off x="9923548" y="1886772"/>
            <a:ext cx="1862912"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Information Protection</a:t>
            </a:r>
          </a:p>
        </p:txBody>
      </p:sp>
      <p:cxnSp>
        <p:nvCxnSpPr>
          <p:cNvPr id="91" name="Straight Arrow Connector 90">
            <a:extLst>
              <a:ext uri="{FF2B5EF4-FFF2-40B4-BE49-F238E27FC236}">
                <a16:creationId xmlns:a16="http://schemas.microsoft.com/office/drawing/2014/main" id="{8C500820-A87B-4D44-AD39-DC445F6179DB}"/>
              </a:ext>
            </a:extLst>
          </p:cNvPr>
          <p:cNvCxnSpPr>
            <a:cxnSpLocks/>
          </p:cNvCxnSpPr>
          <p:nvPr/>
        </p:nvCxnSpPr>
        <p:spPr>
          <a:xfrm>
            <a:off x="6180165" y="5711811"/>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4E0129BA-15C9-4C74-844A-19F63DE1E901}"/>
              </a:ext>
            </a:extLst>
          </p:cNvPr>
          <p:cNvSpPr/>
          <p:nvPr/>
        </p:nvSpPr>
        <p:spPr>
          <a:xfrm>
            <a:off x="4855802" y="5008490"/>
            <a:ext cx="2501330" cy="437622"/>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Intersectional risk assessment (threat intel, familiarity)</a:t>
            </a:r>
          </a:p>
        </p:txBody>
      </p:sp>
      <p:cxnSp>
        <p:nvCxnSpPr>
          <p:cNvPr id="106" name="Straight Connector 105">
            <a:extLst>
              <a:ext uri="{FF2B5EF4-FFF2-40B4-BE49-F238E27FC236}">
                <a16:creationId xmlns:a16="http://schemas.microsoft.com/office/drawing/2014/main" id="{2D111D06-3928-4812-95A5-F72D99A2C6B9}"/>
              </a:ext>
            </a:extLst>
          </p:cNvPr>
          <p:cNvCxnSpPr>
            <a:cxnSpLocks/>
          </p:cNvCxnSpPr>
          <p:nvPr/>
        </p:nvCxnSpPr>
        <p:spPr>
          <a:xfrm>
            <a:off x="6106466" y="2334713"/>
            <a:ext cx="0" cy="2353005"/>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CE607BF2-D357-4531-97B8-56BC70AA5D3D}"/>
              </a:ext>
            </a:extLst>
          </p:cNvPr>
          <p:cNvSpPr/>
          <p:nvPr/>
        </p:nvSpPr>
        <p:spPr>
          <a:xfrm>
            <a:off x="5025037" y="1475698"/>
            <a:ext cx="2162859" cy="437622"/>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Intersectional policy assessment (context, risk)</a:t>
            </a:r>
          </a:p>
        </p:txBody>
      </p:sp>
      <p:cxnSp>
        <p:nvCxnSpPr>
          <p:cNvPr id="108" name="Straight Connector 107">
            <a:extLst>
              <a:ext uri="{FF2B5EF4-FFF2-40B4-BE49-F238E27FC236}">
                <a16:creationId xmlns:a16="http://schemas.microsoft.com/office/drawing/2014/main" id="{6DAA1F43-A0F4-45E3-9BEE-AB5C37A88503}"/>
              </a:ext>
            </a:extLst>
          </p:cNvPr>
          <p:cNvCxnSpPr>
            <a:cxnSpLocks/>
          </p:cNvCxnSpPr>
          <p:nvPr/>
        </p:nvCxnSpPr>
        <p:spPr>
          <a:xfrm>
            <a:off x="7492266" y="1293265"/>
            <a:ext cx="0" cy="369482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C05211-C81A-4E9C-AABA-DD1285C02080}"/>
              </a:ext>
            </a:extLst>
          </p:cNvPr>
          <p:cNvCxnSpPr>
            <a:cxnSpLocks/>
          </p:cNvCxnSpPr>
          <p:nvPr/>
        </p:nvCxnSpPr>
        <p:spPr>
          <a:xfrm flipH="1">
            <a:off x="6954682" y="3468227"/>
            <a:ext cx="53486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863DD5BC-494D-4EC6-9490-DF709A278D02}"/>
              </a:ext>
            </a:extLst>
          </p:cNvPr>
          <p:cNvGrpSpPr/>
          <p:nvPr/>
        </p:nvGrpSpPr>
        <p:grpSpPr>
          <a:xfrm>
            <a:off x="2117333" y="4542728"/>
            <a:ext cx="880995" cy="880995"/>
            <a:chOff x="3532169" y="4490816"/>
            <a:chExt cx="1002445" cy="1002445"/>
          </a:xfrm>
        </p:grpSpPr>
        <p:sp>
          <p:nvSpPr>
            <p:cNvPr id="117" name="Oval 116">
              <a:extLst>
                <a:ext uri="{FF2B5EF4-FFF2-40B4-BE49-F238E27FC236}">
                  <a16:creationId xmlns:a16="http://schemas.microsoft.com/office/drawing/2014/main" id="{A3D9FFAE-6EAD-4A7A-ADDA-9DDF75C2B17B}"/>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18" name="Group 117">
              <a:extLst>
                <a:ext uri="{FF2B5EF4-FFF2-40B4-BE49-F238E27FC236}">
                  <a16:creationId xmlns:a16="http://schemas.microsoft.com/office/drawing/2014/main" id="{08FD7C83-A7EA-4302-A65F-66CEFF48BE51}"/>
                </a:ext>
              </a:extLst>
            </p:cNvPr>
            <p:cNvGrpSpPr/>
            <p:nvPr/>
          </p:nvGrpSpPr>
          <p:grpSpPr>
            <a:xfrm>
              <a:off x="3771744" y="4746658"/>
              <a:ext cx="515362" cy="437280"/>
              <a:chOff x="1350170" y="3241579"/>
              <a:chExt cx="493032" cy="418332"/>
            </a:xfrm>
          </p:grpSpPr>
          <p:sp>
            <p:nvSpPr>
              <p:cNvPr id="121" name="Freeform 17">
                <a:extLst>
                  <a:ext uri="{FF2B5EF4-FFF2-40B4-BE49-F238E27FC236}">
                    <a16:creationId xmlns:a16="http://schemas.microsoft.com/office/drawing/2014/main" id="{5A33407C-7132-4A4A-B84D-CC3AA4C42E99}"/>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18">
                <a:extLst>
                  <a:ext uri="{FF2B5EF4-FFF2-40B4-BE49-F238E27FC236}">
                    <a16:creationId xmlns:a16="http://schemas.microsoft.com/office/drawing/2014/main" id="{34083C76-05CC-4E7E-9B7D-E94CED8D292E}"/>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23" name="Group 122">
            <a:extLst>
              <a:ext uri="{FF2B5EF4-FFF2-40B4-BE49-F238E27FC236}">
                <a16:creationId xmlns:a16="http://schemas.microsoft.com/office/drawing/2014/main" id="{910685B1-388D-4D5B-B00A-5601D6E9EC23}"/>
              </a:ext>
            </a:extLst>
          </p:cNvPr>
          <p:cNvGrpSpPr/>
          <p:nvPr/>
        </p:nvGrpSpPr>
        <p:grpSpPr>
          <a:xfrm>
            <a:off x="2117333" y="1598710"/>
            <a:ext cx="880995" cy="880995"/>
            <a:chOff x="3532169" y="1564391"/>
            <a:chExt cx="1002445" cy="1002445"/>
          </a:xfrm>
        </p:grpSpPr>
        <p:sp>
          <p:nvSpPr>
            <p:cNvPr id="147" name="Oval 146">
              <a:extLst>
                <a:ext uri="{FF2B5EF4-FFF2-40B4-BE49-F238E27FC236}">
                  <a16:creationId xmlns:a16="http://schemas.microsoft.com/office/drawing/2014/main" id="{CA8F5EEB-78D3-485E-A0B6-99ACE26BDEC0}"/>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148" name="Freeform 11">
              <a:extLst>
                <a:ext uri="{FF2B5EF4-FFF2-40B4-BE49-F238E27FC236}">
                  <a16:creationId xmlns:a16="http://schemas.microsoft.com/office/drawing/2014/main" id="{8F692C51-B691-4EE6-89C4-E1120C63F436}"/>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6919B716-7715-4CCA-9C85-6BD649A933F2}"/>
              </a:ext>
            </a:extLst>
          </p:cNvPr>
          <p:cNvSpPr/>
          <p:nvPr/>
        </p:nvSpPr>
        <p:spPr>
          <a:xfrm>
            <a:off x="1042753" y="1911044"/>
            <a:ext cx="901081" cy="296321"/>
          </a:xfrm>
          <a:prstGeom prst="rect">
            <a:avLst/>
          </a:prstGeom>
        </p:spPr>
        <p:txBody>
          <a:bodyPr wrap="non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Identities</a:t>
            </a:r>
          </a:p>
        </p:txBody>
      </p:sp>
      <p:sp>
        <p:nvSpPr>
          <p:cNvPr id="151" name="Rectangle 150">
            <a:extLst>
              <a:ext uri="{FF2B5EF4-FFF2-40B4-BE49-F238E27FC236}">
                <a16:creationId xmlns:a16="http://schemas.microsoft.com/office/drawing/2014/main" id="{9FFA21ED-0D9A-41D5-8C5B-527609E19739}"/>
              </a:ext>
            </a:extLst>
          </p:cNvPr>
          <p:cNvSpPr/>
          <p:nvPr/>
        </p:nvSpPr>
        <p:spPr>
          <a:xfrm>
            <a:off x="562539" y="4764305"/>
            <a:ext cx="1406152" cy="500322"/>
          </a:xfrm>
          <a:prstGeom prst="rect">
            <a:avLst/>
          </a:prstGeom>
        </p:spPr>
        <p:txBody>
          <a:bodyPr wrap="squar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Devices/ Endpoints</a:t>
            </a:r>
          </a:p>
        </p:txBody>
      </p:sp>
      <p:sp>
        <p:nvSpPr>
          <p:cNvPr id="153" name="Rectangle 152">
            <a:extLst>
              <a:ext uri="{FF2B5EF4-FFF2-40B4-BE49-F238E27FC236}">
                <a16:creationId xmlns:a16="http://schemas.microsoft.com/office/drawing/2014/main" id="{579A525F-33FB-4575-979D-A7EB4F9F7800}"/>
              </a:ext>
            </a:extLst>
          </p:cNvPr>
          <p:cNvSpPr/>
          <p:nvPr/>
        </p:nvSpPr>
        <p:spPr>
          <a:xfrm>
            <a:off x="10190433" y="4154620"/>
            <a:ext cx="1125812" cy="231904"/>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Infrastructure</a:t>
            </a:r>
          </a:p>
        </p:txBody>
      </p:sp>
      <p:sp>
        <p:nvSpPr>
          <p:cNvPr id="154" name="Rectangle 153">
            <a:extLst>
              <a:ext uri="{FF2B5EF4-FFF2-40B4-BE49-F238E27FC236}">
                <a16:creationId xmlns:a16="http://schemas.microsoft.com/office/drawing/2014/main" id="{36C21FB2-55BC-44E1-AE4D-7D9047E4BD9E}"/>
              </a:ext>
            </a:extLst>
          </p:cNvPr>
          <p:cNvSpPr/>
          <p:nvPr/>
        </p:nvSpPr>
        <p:spPr>
          <a:xfrm>
            <a:off x="10190433" y="5605210"/>
            <a:ext cx="830242" cy="210440"/>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Network</a:t>
            </a:r>
          </a:p>
        </p:txBody>
      </p:sp>
      <p:cxnSp>
        <p:nvCxnSpPr>
          <p:cNvPr id="155" name="Straight Connector 154">
            <a:extLst>
              <a:ext uri="{FF2B5EF4-FFF2-40B4-BE49-F238E27FC236}">
                <a16:creationId xmlns:a16="http://schemas.microsoft.com/office/drawing/2014/main" id="{0F90E22D-3A71-4648-B743-211A9F9DD442}"/>
              </a:ext>
            </a:extLst>
          </p:cNvPr>
          <p:cNvCxnSpPr>
            <a:cxnSpLocks/>
          </p:cNvCxnSpPr>
          <p:nvPr/>
        </p:nvCxnSpPr>
        <p:spPr>
          <a:xfrm flipH="1">
            <a:off x="7491884" y="4987643"/>
            <a:ext cx="1733179"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DFD9FE0-E567-41C1-A5E9-FB0CED88EA66}"/>
              </a:ext>
            </a:extLst>
          </p:cNvPr>
          <p:cNvCxnSpPr>
            <a:cxnSpLocks/>
          </p:cNvCxnSpPr>
          <p:nvPr/>
        </p:nvCxnSpPr>
        <p:spPr>
          <a:xfrm flipH="1" flipV="1">
            <a:off x="2998327" y="2039208"/>
            <a:ext cx="1059134" cy="6593"/>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EC2D39F-7469-446B-AF25-A8DC655E78B2}"/>
              </a:ext>
            </a:extLst>
          </p:cNvPr>
          <p:cNvCxnSpPr>
            <a:cxnSpLocks/>
          </p:cNvCxnSpPr>
          <p:nvPr/>
        </p:nvCxnSpPr>
        <p:spPr>
          <a:xfrm>
            <a:off x="4057459" y="2048106"/>
            <a:ext cx="0" cy="144365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41897EF-1D2F-4EBF-8773-8A74F2F0B0A9}"/>
              </a:ext>
            </a:extLst>
          </p:cNvPr>
          <p:cNvSpPr txBox="1"/>
          <p:nvPr/>
        </p:nvSpPr>
        <p:spPr>
          <a:xfrm>
            <a:off x="7680754" y="4687718"/>
            <a:ext cx="1245793" cy="606193"/>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Network security verified</a:t>
            </a:r>
          </a:p>
        </p:txBody>
      </p:sp>
      <p:sp>
        <p:nvSpPr>
          <p:cNvPr id="162" name="TextBox 161">
            <a:extLst>
              <a:ext uri="{FF2B5EF4-FFF2-40B4-BE49-F238E27FC236}">
                <a16:creationId xmlns:a16="http://schemas.microsoft.com/office/drawing/2014/main" id="{A41DFE26-8DC4-40DC-A1F5-0F0FD8A30B36}"/>
              </a:ext>
            </a:extLst>
          </p:cNvPr>
          <p:cNvSpPr txBox="1"/>
          <p:nvPr/>
        </p:nvSpPr>
        <p:spPr>
          <a:xfrm>
            <a:off x="3255514" y="1878748"/>
            <a:ext cx="1579357" cy="495424"/>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User requests access to resource</a:t>
            </a:r>
          </a:p>
        </p:txBody>
      </p:sp>
      <p:cxnSp>
        <p:nvCxnSpPr>
          <p:cNvPr id="163" name="Straight Connector 162">
            <a:extLst>
              <a:ext uri="{FF2B5EF4-FFF2-40B4-BE49-F238E27FC236}">
                <a16:creationId xmlns:a16="http://schemas.microsoft.com/office/drawing/2014/main" id="{AE58E846-2295-46AA-BD02-3BFF577F09BE}"/>
              </a:ext>
            </a:extLst>
          </p:cNvPr>
          <p:cNvCxnSpPr>
            <a:cxnSpLocks/>
          </p:cNvCxnSpPr>
          <p:nvPr/>
        </p:nvCxnSpPr>
        <p:spPr>
          <a:xfrm flipH="1">
            <a:off x="7500372" y="2784536"/>
            <a:ext cx="171423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D7C3358-C4FB-4C2E-A74B-1F3CB37964BF}"/>
              </a:ext>
            </a:extLst>
          </p:cNvPr>
          <p:cNvCxnSpPr>
            <a:cxnSpLocks/>
          </p:cNvCxnSpPr>
          <p:nvPr/>
        </p:nvCxnSpPr>
        <p:spPr>
          <a:xfrm flipH="1">
            <a:off x="4037402" y="3841714"/>
            <a:ext cx="1165381"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21AE76E-CFB2-455C-B57A-FB717F3BF0AA}"/>
              </a:ext>
            </a:extLst>
          </p:cNvPr>
          <p:cNvCxnSpPr>
            <a:cxnSpLocks/>
          </p:cNvCxnSpPr>
          <p:nvPr/>
        </p:nvCxnSpPr>
        <p:spPr>
          <a:xfrm>
            <a:off x="4054593" y="3846923"/>
            <a:ext cx="0" cy="116627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64343CD-37CF-4091-9FBB-EA8520331AE6}"/>
              </a:ext>
            </a:extLst>
          </p:cNvPr>
          <p:cNvCxnSpPr>
            <a:cxnSpLocks/>
          </p:cNvCxnSpPr>
          <p:nvPr/>
        </p:nvCxnSpPr>
        <p:spPr>
          <a:xfrm flipH="1" flipV="1">
            <a:off x="2990299" y="4989887"/>
            <a:ext cx="1059133" cy="659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69F64E5-FE8D-40F1-B4CE-4ED1B2AA831F}"/>
              </a:ext>
            </a:extLst>
          </p:cNvPr>
          <p:cNvSpPr/>
          <p:nvPr/>
        </p:nvSpPr>
        <p:spPr>
          <a:xfrm>
            <a:off x="10190433" y="1185230"/>
            <a:ext cx="470575" cy="235991"/>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68" name="Rectangle 167">
            <a:extLst>
              <a:ext uri="{FF2B5EF4-FFF2-40B4-BE49-F238E27FC236}">
                <a16:creationId xmlns:a16="http://schemas.microsoft.com/office/drawing/2014/main" id="{2FF0F835-5CDF-4BF5-B001-5806454F177A}"/>
              </a:ext>
            </a:extLst>
          </p:cNvPr>
          <p:cNvSpPr/>
          <p:nvPr/>
        </p:nvSpPr>
        <p:spPr>
          <a:xfrm>
            <a:off x="10190432" y="2654528"/>
            <a:ext cx="504233" cy="274572"/>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Apps</a:t>
            </a:r>
          </a:p>
        </p:txBody>
      </p:sp>
      <p:cxnSp>
        <p:nvCxnSpPr>
          <p:cNvPr id="169" name="Straight Connector 168">
            <a:extLst>
              <a:ext uri="{FF2B5EF4-FFF2-40B4-BE49-F238E27FC236}">
                <a16:creationId xmlns:a16="http://schemas.microsoft.com/office/drawing/2014/main" id="{00C5A68C-F80F-4146-B14C-AC98F0087CFE}"/>
              </a:ext>
            </a:extLst>
          </p:cNvPr>
          <p:cNvCxnSpPr>
            <a:cxnSpLocks/>
          </p:cNvCxnSpPr>
          <p:nvPr/>
        </p:nvCxnSpPr>
        <p:spPr>
          <a:xfrm flipH="1">
            <a:off x="7500370" y="1281941"/>
            <a:ext cx="171423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85AB04B-FFC4-4F67-A159-EED077B62412}"/>
              </a:ext>
            </a:extLst>
          </p:cNvPr>
          <p:cNvSpPr txBox="1"/>
          <p:nvPr/>
        </p:nvSpPr>
        <p:spPr>
          <a:xfrm>
            <a:off x="7760660" y="1033690"/>
            <a:ext cx="1183054" cy="606148"/>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Classify, label, encrypt</a:t>
            </a:r>
          </a:p>
        </p:txBody>
      </p:sp>
      <p:cxnSp>
        <p:nvCxnSpPr>
          <p:cNvPr id="171" name="Straight Connector 170">
            <a:extLst>
              <a:ext uri="{FF2B5EF4-FFF2-40B4-BE49-F238E27FC236}">
                <a16:creationId xmlns:a16="http://schemas.microsoft.com/office/drawing/2014/main" id="{EA193BEC-BAC9-4239-B39E-56E53ED38828}"/>
              </a:ext>
            </a:extLst>
          </p:cNvPr>
          <p:cNvCxnSpPr>
            <a:cxnSpLocks/>
          </p:cNvCxnSpPr>
          <p:nvPr/>
        </p:nvCxnSpPr>
        <p:spPr>
          <a:xfrm flipH="1">
            <a:off x="4057460" y="3483160"/>
            <a:ext cx="108614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68084FC-851B-4E46-AF7B-D1202A1C6992}"/>
              </a:ext>
            </a:extLst>
          </p:cNvPr>
          <p:cNvSpPr txBox="1"/>
          <p:nvPr/>
        </p:nvSpPr>
        <p:spPr>
          <a:xfrm>
            <a:off x="3258097" y="4642631"/>
            <a:ext cx="1585579" cy="650829"/>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App and/or device health and security verified</a:t>
            </a:r>
          </a:p>
        </p:txBody>
      </p:sp>
      <p:sp>
        <p:nvSpPr>
          <p:cNvPr id="175" name="TextBox 174">
            <a:extLst>
              <a:ext uri="{FF2B5EF4-FFF2-40B4-BE49-F238E27FC236}">
                <a16:creationId xmlns:a16="http://schemas.microsoft.com/office/drawing/2014/main" id="{B56C4F3B-72BF-4389-A291-0FFAAEB542B2}"/>
              </a:ext>
            </a:extLst>
          </p:cNvPr>
          <p:cNvSpPr txBox="1"/>
          <p:nvPr/>
        </p:nvSpPr>
        <p:spPr>
          <a:xfrm>
            <a:off x="7172917" y="3154745"/>
            <a:ext cx="1524420" cy="599782"/>
          </a:xfrm>
          <a:prstGeom prst="rect">
            <a:avLst/>
          </a:prstGeom>
          <a:solidFill>
            <a:schemeClr val="bg1"/>
          </a:solidFill>
        </p:spPr>
        <p:txBody>
          <a:bodyPr wrap="square" lIns="91414" tIns="146263" rIns="91414" bIns="146263" rtlCol="0" anchor="t">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077"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Apply controls and assess for anomalies</a:t>
            </a:r>
          </a:p>
        </p:txBody>
      </p:sp>
      <p:grpSp>
        <p:nvGrpSpPr>
          <p:cNvPr id="176" name="Group 175">
            <a:extLst>
              <a:ext uri="{FF2B5EF4-FFF2-40B4-BE49-F238E27FC236}">
                <a16:creationId xmlns:a16="http://schemas.microsoft.com/office/drawing/2014/main" id="{84D0FA44-0A59-4B77-8E3F-BD347513F9DA}"/>
              </a:ext>
            </a:extLst>
          </p:cNvPr>
          <p:cNvGrpSpPr/>
          <p:nvPr/>
        </p:nvGrpSpPr>
        <p:grpSpPr>
          <a:xfrm>
            <a:off x="5116593" y="2558646"/>
            <a:ext cx="1979750" cy="1905137"/>
            <a:chOff x="6252798" y="2498464"/>
            <a:chExt cx="1980312" cy="1905677"/>
          </a:xfrm>
        </p:grpSpPr>
        <p:sp>
          <p:nvSpPr>
            <p:cNvPr id="177" name="Oval 176">
              <a:extLst>
                <a:ext uri="{FF2B5EF4-FFF2-40B4-BE49-F238E27FC236}">
                  <a16:creationId xmlns:a16="http://schemas.microsoft.com/office/drawing/2014/main" id="{EA3EC773-C896-40A9-AFAD-2F0D8453102B}"/>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marL="0" marR="0" lvl="0" indent="0" algn="ctr" defTabSz="95028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78" name="Rectangle 177">
              <a:extLst>
                <a:ext uri="{FF2B5EF4-FFF2-40B4-BE49-F238E27FC236}">
                  <a16:creationId xmlns:a16="http://schemas.microsoft.com/office/drawing/2014/main" id="{55F96041-6954-49D1-8131-F8050CAFB850}"/>
                </a:ext>
              </a:extLst>
            </p:cNvPr>
            <p:cNvSpPr/>
            <p:nvPr/>
          </p:nvSpPr>
          <p:spPr>
            <a:xfrm>
              <a:off x="6252798" y="3009645"/>
              <a:ext cx="1980312" cy="844390"/>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Azure AD</a:t>
              </a:r>
              <a:b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br>
              <a: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Conditional Access</a:t>
              </a:r>
            </a:p>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Policy enforcement</a:t>
              </a:r>
            </a:p>
          </p:txBody>
        </p:sp>
      </p:grpSp>
      <p:cxnSp>
        <p:nvCxnSpPr>
          <p:cNvPr id="180" name="Straight Arrow Connector 179">
            <a:extLst>
              <a:ext uri="{FF2B5EF4-FFF2-40B4-BE49-F238E27FC236}">
                <a16:creationId xmlns:a16="http://schemas.microsoft.com/office/drawing/2014/main" id="{B2B19BEE-EF1A-451F-8CF8-6BC68B6CA7B6}"/>
              </a:ext>
            </a:extLst>
          </p:cNvPr>
          <p:cNvCxnSpPr>
            <a:cxnSpLocks/>
          </p:cNvCxnSpPr>
          <p:nvPr/>
        </p:nvCxnSpPr>
        <p:spPr>
          <a:xfrm flipH="1">
            <a:off x="3387570" y="5712945"/>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F5DF1F0E-A22D-45BF-AEFA-B72CDB003397}"/>
              </a:ext>
            </a:extLst>
          </p:cNvPr>
          <p:cNvSpPr/>
          <p:nvPr/>
        </p:nvSpPr>
        <p:spPr>
          <a:xfrm>
            <a:off x="5193736" y="5564992"/>
            <a:ext cx="1908944" cy="241931"/>
          </a:xfrm>
          <a:prstGeom prst="rect">
            <a:avLst/>
          </a:prstGeom>
          <a:solidFill>
            <a:schemeClr val="bg1"/>
          </a:solidFill>
          <a:effectLst/>
        </p:spPr>
        <p:txBody>
          <a:bodyPr wrap="square">
            <a:noAutofit/>
          </a:bodyPr>
          <a:lstStyle/>
          <a:p>
            <a:pPr marL="0" marR="0" lvl="0" indent="0" algn="ctr" defTabSz="58279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Intelligent and automation</a:t>
            </a:r>
          </a:p>
        </p:txBody>
      </p:sp>
      <p:sp>
        <p:nvSpPr>
          <p:cNvPr id="182" name="TextBox 181">
            <a:extLst>
              <a:ext uri="{FF2B5EF4-FFF2-40B4-BE49-F238E27FC236}">
                <a16:creationId xmlns:a16="http://schemas.microsoft.com/office/drawing/2014/main" id="{CDE24769-4C73-4DF6-BB5B-AB41E363B801}"/>
              </a:ext>
            </a:extLst>
          </p:cNvPr>
          <p:cNvSpPr txBox="1"/>
          <p:nvPr/>
        </p:nvSpPr>
        <p:spPr>
          <a:xfrm>
            <a:off x="816067" y="1185230"/>
            <a:ext cx="1367274" cy="380104"/>
          </a:xfrm>
          <a:prstGeom prst="rect">
            <a:avLst/>
          </a:prstGeom>
          <a:noFill/>
        </p:spPr>
        <p:txBody>
          <a:bodyPr wrap="square" lIns="0" tIns="0" rIns="0" bIns="0" rtlCol="0" anchor="t">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Azure Active Directory/</a:t>
            </a:r>
          </a:p>
        </p:txBody>
      </p:sp>
      <p:sp>
        <p:nvSpPr>
          <p:cNvPr id="183" name="TextBox 182">
            <a:extLst>
              <a:ext uri="{FF2B5EF4-FFF2-40B4-BE49-F238E27FC236}">
                <a16:creationId xmlns:a16="http://schemas.microsoft.com/office/drawing/2014/main" id="{373E8721-6DF7-482D-855B-E11DAE5E4C18}"/>
              </a:ext>
            </a:extLst>
          </p:cNvPr>
          <p:cNvSpPr txBox="1"/>
          <p:nvPr/>
        </p:nvSpPr>
        <p:spPr>
          <a:xfrm>
            <a:off x="627339" y="5687537"/>
            <a:ext cx="1744731"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Endpoint </a:t>
            </a:r>
            <a:b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b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Manager</a:t>
            </a:r>
          </a:p>
        </p:txBody>
      </p:sp>
      <p:sp>
        <p:nvSpPr>
          <p:cNvPr id="184" name="TextBox 183">
            <a:extLst>
              <a:ext uri="{FF2B5EF4-FFF2-40B4-BE49-F238E27FC236}">
                <a16:creationId xmlns:a16="http://schemas.microsoft.com/office/drawing/2014/main" id="{CA033926-9C0C-4C16-89EB-68CCDCEA7E43}"/>
              </a:ext>
            </a:extLst>
          </p:cNvPr>
          <p:cNvSpPr txBox="1"/>
          <p:nvPr/>
        </p:nvSpPr>
        <p:spPr>
          <a:xfrm>
            <a:off x="3318699" y="2524738"/>
            <a:ext cx="1579357" cy="495424"/>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Resource directs to AAD for auth</a:t>
            </a:r>
          </a:p>
        </p:txBody>
      </p:sp>
      <p:grpSp>
        <p:nvGrpSpPr>
          <p:cNvPr id="185" name="Group 184">
            <a:extLst>
              <a:ext uri="{FF2B5EF4-FFF2-40B4-BE49-F238E27FC236}">
                <a16:creationId xmlns:a16="http://schemas.microsoft.com/office/drawing/2014/main" id="{BD03194B-9A62-4B98-A87B-1375AA40A404}"/>
              </a:ext>
            </a:extLst>
          </p:cNvPr>
          <p:cNvGrpSpPr/>
          <p:nvPr/>
        </p:nvGrpSpPr>
        <p:grpSpPr>
          <a:xfrm>
            <a:off x="9214608" y="862704"/>
            <a:ext cx="880995" cy="880995"/>
            <a:chOff x="7017394" y="966860"/>
            <a:chExt cx="1002445" cy="1002445"/>
          </a:xfrm>
        </p:grpSpPr>
        <p:sp>
          <p:nvSpPr>
            <p:cNvPr id="186" name="Oval 185">
              <a:extLst>
                <a:ext uri="{FF2B5EF4-FFF2-40B4-BE49-F238E27FC236}">
                  <a16:creationId xmlns:a16="http://schemas.microsoft.com/office/drawing/2014/main" id="{CD6F8611-0158-416C-B41A-FF5B2EC506CA}"/>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87" name="Graphic 186">
              <a:extLst>
                <a:ext uri="{FF2B5EF4-FFF2-40B4-BE49-F238E27FC236}">
                  <a16:creationId xmlns:a16="http://schemas.microsoft.com/office/drawing/2014/main" id="{6AA60166-BC3E-42CF-9794-E5FE2DCDB3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88" name="TextBox 187">
            <a:extLst>
              <a:ext uri="{FF2B5EF4-FFF2-40B4-BE49-F238E27FC236}">
                <a16:creationId xmlns:a16="http://schemas.microsoft.com/office/drawing/2014/main" id="{89FF93B1-52C6-49F6-A73F-877E8816DA40}"/>
              </a:ext>
            </a:extLst>
          </p:cNvPr>
          <p:cNvSpPr txBox="1"/>
          <p:nvPr/>
        </p:nvSpPr>
        <p:spPr>
          <a:xfrm>
            <a:off x="7789233" y="2509425"/>
            <a:ext cx="1174347" cy="606193"/>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Route through CASB</a:t>
            </a:r>
          </a:p>
        </p:txBody>
      </p:sp>
      <p:grpSp>
        <p:nvGrpSpPr>
          <p:cNvPr id="189" name="Group 188">
            <a:extLst>
              <a:ext uri="{FF2B5EF4-FFF2-40B4-BE49-F238E27FC236}">
                <a16:creationId xmlns:a16="http://schemas.microsoft.com/office/drawing/2014/main" id="{25659956-1852-407B-AEE4-EDA92920F9D2}"/>
              </a:ext>
            </a:extLst>
          </p:cNvPr>
          <p:cNvGrpSpPr/>
          <p:nvPr/>
        </p:nvGrpSpPr>
        <p:grpSpPr>
          <a:xfrm>
            <a:off x="9214608" y="2334713"/>
            <a:ext cx="880995" cy="880995"/>
            <a:chOff x="8046234" y="2294010"/>
            <a:chExt cx="1002445" cy="1002445"/>
          </a:xfrm>
        </p:grpSpPr>
        <p:sp>
          <p:nvSpPr>
            <p:cNvPr id="190" name="Oval 189">
              <a:extLst>
                <a:ext uri="{FF2B5EF4-FFF2-40B4-BE49-F238E27FC236}">
                  <a16:creationId xmlns:a16="http://schemas.microsoft.com/office/drawing/2014/main" id="{BA58F444-F4B6-477C-ACD3-22C9181F8E62}"/>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91" name="Group 190">
              <a:extLst>
                <a:ext uri="{FF2B5EF4-FFF2-40B4-BE49-F238E27FC236}">
                  <a16:creationId xmlns:a16="http://schemas.microsoft.com/office/drawing/2014/main" id="{AC6412EC-6EA9-4171-9D7B-B96CD60C62A6}"/>
                </a:ext>
              </a:extLst>
            </p:cNvPr>
            <p:cNvGrpSpPr/>
            <p:nvPr/>
          </p:nvGrpSpPr>
          <p:grpSpPr>
            <a:xfrm>
              <a:off x="8340067" y="2626254"/>
              <a:ext cx="414778" cy="337787"/>
              <a:chOff x="19906669" y="4851200"/>
              <a:chExt cx="362764" cy="295432"/>
            </a:xfrm>
          </p:grpSpPr>
          <p:sp>
            <p:nvSpPr>
              <p:cNvPr id="192" name="Freeform 161">
                <a:extLst>
                  <a:ext uri="{FF2B5EF4-FFF2-40B4-BE49-F238E27FC236}">
                    <a16:creationId xmlns:a16="http://schemas.microsoft.com/office/drawing/2014/main" id="{F07F4311-083F-4355-ACB3-C5D4BF0AE5E7}"/>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0C6E9A1F-837C-4B9B-A3D2-32C61209389D}"/>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94" name="Group 193">
            <a:extLst>
              <a:ext uri="{FF2B5EF4-FFF2-40B4-BE49-F238E27FC236}">
                <a16:creationId xmlns:a16="http://schemas.microsoft.com/office/drawing/2014/main" id="{5CD77D0B-BC24-44D2-98E7-00587AC619E3}"/>
              </a:ext>
            </a:extLst>
          </p:cNvPr>
          <p:cNvGrpSpPr/>
          <p:nvPr/>
        </p:nvGrpSpPr>
        <p:grpSpPr>
          <a:xfrm>
            <a:off x="9214608" y="3806723"/>
            <a:ext cx="880995" cy="880995"/>
            <a:chOff x="8046234" y="3992399"/>
            <a:chExt cx="1002445" cy="1002445"/>
          </a:xfrm>
        </p:grpSpPr>
        <p:sp>
          <p:nvSpPr>
            <p:cNvPr id="195" name="Oval 194">
              <a:extLst>
                <a:ext uri="{FF2B5EF4-FFF2-40B4-BE49-F238E27FC236}">
                  <a16:creationId xmlns:a16="http://schemas.microsoft.com/office/drawing/2014/main" id="{E7831007-317F-4435-A830-A7465AA27BB3}"/>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96" name="Group 4">
              <a:extLst>
                <a:ext uri="{FF2B5EF4-FFF2-40B4-BE49-F238E27FC236}">
                  <a16:creationId xmlns:a16="http://schemas.microsoft.com/office/drawing/2014/main" id="{20ACB8A7-E837-42B8-BA4C-8A86FFF531F7}"/>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197" name="Freeform 5">
                <a:extLst>
                  <a:ext uri="{FF2B5EF4-FFF2-40B4-BE49-F238E27FC236}">
                    <a16:creationId xmlns:a16="http://schemas.microsoft.com/office/drawing/2014/main" id="{05BEABDE-FF8E-41C5-BC7D-0B0BE8849BE8}"/>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8" name="Freeform 6">
                <a:extLst>
                  <a:ext uri="{FF2B5EF4-FFF2-40B4-BE49-F238E27FC236}">
                    <a16:creationId xmlns:a16="http://schemas.microsoft.com/office/drawing/2014/main" id="{8D1DDCE7-2073-4263-91CF-30B172C8C192}"/>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9" name="Freeform 7">
                <a:extLst>
                  <a:ext uri="{FF2B5EF4-FFF2-40B4-BE49-F238E27FC236}">
                    <a16:creationId xmlns:a16="http://schemas.microsoft.com/office/drawing/2014/main" id="{A31ECDA3-A6E9-424E-97A0-F1382683BB54}"/>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0" name="Freeform 8">
                <a:extLst>
                  <a:ext uri="{FF2B5EF4-FFF2-40B4-BE49-F238E27FC236}">
                    <a16:creationId xmlns:a16="http://schemas.microsoft.com/office/drawing/2014/main" id="{80E80A78-E58D-4EFF-A5AE-FC372CDB0ECD}"/>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202" name="Oval 201">
            <a:extLst>
              <a:ext uri="{FF2B5EF4-FFF2-40B4-BE49-F238E27FC236}">
                <a16:creationId xmlns:a16="http://schemas.microsoft.com/office/drawing/2014/main" id="{DEDA30E2-E54A-48B5-B581-E26D40878514}"/>
              </a:ext>
            </a:extLst>
          </p:cNvPr>
          <p:cNvSpPr/>
          <p:nvPr/>
        </p:nvSpPr>
        <p:spPr bwMode="auto">
          <a:xfrm>
            <a:off x="9214608" y="5278732"/>
            <a:ext cx="880995" cy="88099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204" name="TextBox 203">
            <a:extLst>
              <a:ext uri="{FF2B5EF4-FFF2-40B4-BE49-F238E27FC236}">
                <a16:creationId xmlns:a16="http://schemas.microsoft.com/office/drawing/2014/main" id="{D706487F-B9A5-4BAD-92AD-760593E0A7ED}"/>
              </a:ext>
            </a:extLst>
          </p:cNvPr>
          <p:cNvSpPr txBox="1"/>
          <p:nvPr/>
        </p:nvSpPr>
        <p:spPr>
          <a:xfrm>
            <a:off x="4895517" y="6225476"/>
            <a:ext cx="2379069"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Azure Sentinel and</a:t>
            </a:r>
            <a:b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b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Defender XDR</a:t>
            </a:r>
          </a:p>
        </p:txBody>
      </p:sp>
      <p:sp>
        <p:nvSpPr>
          <p:cNvPr id="205" name="Freeform: Shape 204">
            <a:extLst>
              <a:ext uri="{FF2B5EF4-FFF2-40B4-BE49-F238E27FC236}">
                <a16:creationId xmlns:a16="http://schemas.microsoft.com/office/drawing/2014/main" id="{31758011-E176-4938-8473-0BE56AFA7919}"/>
              </a:ext>
            </a:extLst>
          </p:cNvPr>
          <p:cNvSpPr/>
          <p:nvPr/>
        </p:nvSpPr>
        <p:spPr bwMode="auto">
          <a:xfrm rot="10800000">
            <a:off x="568248" y="5338773"/>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6" name="Freeform: Shape 205">
            <a:extLst>
              <a:ext uri="{FF2B5EF4-FFF2-40B4-BE49-F238E27FC236}">
                <a16:creationId xmlns:a16="http://schemas.microsoft.com/office/drawing/2014/main" id="{3CF5004E-D446-4575-8389-B33458F6A63E}"/>
              </a:ext>
            </a:extLst>
          </p:cNvPr>
          <p:cNvSpPr/>
          <p:nvPr/>
        </p:nvSpPr>
        <p:spPr bwMode="auto">
          <a:xfrm>
            <a:off x="4879234" y="5855940"/>
            <a:ext cx="2412199" cy="835816"/>
          </a:xfrm>
          <a:custGeom>
            <a:avLst/>
            <a:gdLst>
              <a:gd name="connsiteX0" fmla="*/ 1206270 w 2412542"/>
              <a:gd name="connsiteY0" fmla="*/ 0 h 597205"/>
              <a:gd name="connsiteX1" fmla="*/ 1404886 w 2412542"/>
              <a:gd name="connsiteY1" fmla="*/ 184327 h 597205"/>
              <a:gd name="connsiteX2" fmla="*/ 1480000 w 2412542"/>
              <a:gd name="connsiteY2" fmla="*/ 183892 h 597205"/>
              <a:gd name="connsiteX3" fmla="*/ 2322261 w 2412542"/>
              <a:gd name="connsiteY3" fmla="*/ 183892 h 597205"/>
              <a:gd name="connsiteX4" fmla="*/ 2412542 w 2412542"/>
              <a:gd name="connsiteY4" fmla="*/ 233996 h 597205"/>
              <a:gd name="connsiteX5" fmla="*/ 2412542 w 2412542"/>
              <a:gd name="connsiteY5" fmla="*/ 546982 h 597205"/>
              <a:gd name="connsiteX6" fmla="*/ 2322261 w 2412542"/>
              <a:gd name="connsiteY6" fmla="*/ 597086 h 597205"/>
              <a:gd name="connsiteX7" fmla="*/ 1462845 w 2412542"/>
              <a:gd name="connsiteY7" fmla="*/ 597086 h 597205"/>
              <a:gd name="connsiteX8" fmla="*/ 1206271 w 2412542"/>
              <a:gd name="connsiteY8" fmla="*/ 597205 h 597205"/>
              <a:gd name="connsiteX9" fmla="*/ 949697 w 2412542"/>
              <a:gd name="connsiteY9" fmla="*/ 597086 h 597205"/>
              <a:gd name="connsiteX10" fmla="*/ 90281 w 2412542"/>
              <a:gd name="connsiteY10" fmla="*/ 597086 h 597205"/>
              <a:gd name="connsiteX11" fmla="*/ 0 w 2412542"/>
              <a:gd name="connsiteY11" fmla="*/ 546982 h 597205"/>
              <a:gd name="connsiteX12" fmla="*/ 0 w 2412542"/>
              <a:gd name="connsiteY12" fmla="*/ 233996 h 597205"/>
              <a:gd name="connsiteX13" fmla="*/ 90281 w 2412542"/>
              <a:gd name="connsiteY13" fmla="*/ 183892 h 597205"/>
              <a:gd name="connsiteX14" fmla="*/ 932545 w 2412542"/>
              <a:gd name="connsiteY14" fmla="*/ 183892 h 597205"/>
              <a:gd name="connsiteX15" fmla="*/ 1007654 w 2412542"/>
              <a:gd name="connsiteY15" fmla="*/ 184327 h 5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2542" h="597205">
                <a:moveTo>
                  <a:pt x="1206270" y="0"/>
                </a:moveTo>
                <a:lnTo>
                  <a:pt x="1404886" y="184327"/>
                </a:lnTo>
                <a:lnTo>
                  <a:pt x="1480000" y="183892"/>
                </a:lnTo>
                <a:lnTo>
                  <a:pt x="2322261" y="183892"/>
                </a:lnTo>
                <a:cubicBezTo>
                  <a:pt x="2372122" y="183892"/>
                  <a:pt x="2412542" y="206325"/>
                  <a:pt x="2412542" y="233996"/>
                </a:cubicBezTo>
                <a:lnTo>
                  <a:pt x="2412542" y="546982"/>
                </a:lnTo>
                <a:cubicBezTo>
                  <a:pt x="2412542" y="574654"/>
                  <a:pt x="2372122" y="597086"/>
                  <a:pt x="2322261" y="597086"/>
                </a:cubicBezTo>
                <a:lnTo>
                  <a:pt x="1462845" y="597086"/>
                </a:lnTo>
                <a:lnTo>
                  <a:pt x="1206271" y="597205"/>
                </a:lnTo>
                <a:lnTo>
                  <a:pt x="949697" y="597086"/>
                </a:lnTo>
                <a:lnTo>
                  <a:pt x="90281" y="597086"/>
                </a:lnTo>
                <a:cubicBezTo>
                  <a:pt x="40420" y="597086"/>
                  <a:pt x="0" y="574654"/>
                  <a:pt x="0" y="546982"/>
                </a:cubicBezTo>
                <a:lnTo>
                  <a:pt x="0" y="233996"/>
                </a:lnTo>
                <a:cubicBezTo>
                  <a:pt x="0" y="206325"/>
                  <a:pt x="40420" y="183892"/>
                  <a:pt x="90281" y="183892"/>
                </a:cubicBezTo>
                <a:lnTo>
                  <a:pt x="932545" y="183892"/>
                </a:lnTo>
                <a:lnTo>
                  <a:pt x="1007654" y="184327"/>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7" name="TextBox 206">
            <a:extLst>
              <a:ext uri="{FF2B5EF4-FFF2-40B4-BE49-F238E27FC236}">
                <a16:creationId xmlns:a16="http://schemas.microsoft.com/office/drawing/2014/main" id="{7774FC21-1A3E-4EC3-BB47-D75A3D8F7DC7}"/>
              </a:ext>
            </a:extLst>
          </p:cNvPr>
          <p:cNvSpPr txBox="1"/>
          <p:nvPr/>
        </p:nvSpPr>
        <p:spPr>
          <a:xfrm>
            <a:off x="10210199" y="3302150"/>
            <a:ext cx="1396584" cy="570156"/>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Microsoft Defender for Cloud Apps</a:t>
            </a:r>
          </a:p>
        </p:txBody>
      </p:sp>
      <p:sp>
        <p:nvSpPr>
          <p:cNvPr id="208" name="Freeform: Shape 207">
            <a:extLst>
              <a:ext uri="{FF2B5EF4-FFF2-40B4-BE49-F238E27FC236}">
                <a16:creationId xmlns:a16="http://schemas.microsoft.com/office/drawing/2014/main" id="{C55B13CC-F1F8-4928-87BF-049334D28F65}"/>
              </a:ext>
            </a:extLst>
          </p:cNvPr>
          <p:cNvSpPr/>
          <p:nvPr/>
        </p:nvSpPr>
        <p:spPr bwMode="auto">
          <a:xfrm>
            <a:off x="9944049" y="3019358"/>
            <a:ext cx="1862912"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9" name="Freeform: Shape 208">
            <a:extLst>
              <a:ext uri="{FF2B5EF4-FFF2-40B4-BE49-F238E27FC236}">
                <a16:creationId xmlns:a16="http://schemas.microsoft.com/office/drawing/2014/main" id="{59194395-5E13-4EE0-B03C-B478AE9F537D}"/>
              </a:ext>
            </a:extLst>
          </p:cNvPr>
          <p:cNvSpPr/>
          <p:nvPr/>
        </p:nvSpPr>
        <p:spPr bwMode="auto">
          <a:xfrm>
            <a:off x="576402" y="3812627"/>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0" name="TextBox 209">
            <a:extLst>
              <a:ext uri="{FF2B5EF4-FFF2-40B4-BE49-F238E27FC236}">
                <a16:creationId xmlns:a16="http://schemas.microsoft.com/office/drawing/2014/main" id="{DA819D9D-BC78-450C-95D5-E04C1225AA45}"/>
              </a:ext>
            </a:extLst>
          </p:cNvPr>
          <p:cNvSpPr txBox="1"/>
          <p:nvPr/>
        </p:nvSpPr>
        <p:spPr>
          <a:xfrm>
            <a:off x="614450" y="3978112"/>
            <a:ext cx="1744731"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Defender for Endpoint </a:t>
            </a:r>
          </a:p>
        </p:txBody>
      </p:sp>
      <p:sp>
        <p:nvSpPr>
          <p:cNvPr id="211" name="Freeform: Shape 210">
            <a:extLst>
              <a:ext uri="{FF2B5EF4-FFF2-40B4-BE49-F238E27FC236}">
                <a16:creationId xmlns:a16="http://schemas.microsoft.com/office/drawing/2014/main" id="{EED5ACFE-693E-47CA-869D-57D4F9D4BE5B}"/>
              </a:ext>
            </a:extLst>
          </p:cNvPr>
          <p:cNvSpPr/>
          <p:nvPr/>
        </p:nvSpPr>
        <p:spPr bwMode="auto">
          <a:xfrm>
            <a:off x="10155866" y="5838088"/>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2" name="TextBox 211">
            <a:extLst>
              <a:ext uri="{FF2B5EF4-FFF2-40B4-BE49-F238E27FC236}">
                <a16:creationId xmlns:a16="http://schemas.microsoft.com/office/drawing/2014/main" id="{A32CDC34-13C4-468E-8F12-0DD6F911839E}"/>
              </a:ext>
            </a:extLst>
          </p:cNvPr>
          <p:cNvSpPr txBox="1"/>
          <p:nvPr/>
        </p:nvSpPr>
        <p:spPr>
          <a:xfrm>
            <a:off x="10336989" y="6187470"/>
            <a:ext cx="1015184"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Azure Networking</a:t>
            </a:r>
          </a:p>
        </p:txBody>
      </p:sp>
      <p:sp>
        <p:nvSpPr>
          <p:cNvPr id="213" name="Freeform: Shape 212">
            <a:extLst>
              <a:ext uri="{FF2B5EF4-FFF2-40B4-BE49-F238E27FC236}">
                <a16:creationId xmlns:a16="http://schemas.microsoft.com/office/drawing/2014/main" id="{8D4A57B1-285A-437F-82ED-F5F676B9E140}"/>
              </a:ext>
            </a:extLst>
          </p:cNvPr>
          <p:cNvSpPr/>
          <p:nvPr/>
        </p:nvSpPr>
        <p:spPr bwMode="auto">
          <a:xfrm>
            <a:off x="10172157" y="4589767"/>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4" name="TextBox 213">
            <a:extLst>
              <a:ext uri="{FF2B5EF4-FFF2-40B4-BE49-F238E27FC236}">
                <a16:creationId xmlns:a16="http://schemas.microsoft.com/office/drawing/2014/main" id="{19324FE3-095D-41EF-A1FA-3166340224CD}"/>
              </a:ext>
            </a:extLst>
          </p:cNvPr>
          <p:cNvSpPr txBox="1"/>
          <p:nvPr/>
        </p:nvSpPr>
        <p:spPr>
          <a:xfrm>
            <a:off x="10353279" y="4939148"/>
            <a:ext cx="1015184"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Azure Security</a:t>
            </a:r>
          </a:p>
        </p:txBody>
      </p:sp>
      <p:sp>
        <p:nvSpPr>
          <p:cNvPr id="2" name="Title 1">
            <a:extLst>
              <a:ext uri="{FF2B5EF4-FFF2-40B4-BE49-F238E27FC236}">
                <a16:creationId xmlns:a16="http://schemas.microsoft.com/office/drawing/2014/main" id="{FA42C0E6-0144-4311-BEBF-413BD5DEB48A}"/>
              </a:ext>
            </a:extLst>
          </p:cNvPr>
          <p:cNvSpPr>
            <a:spLocks noGrp="1"/>
          </p:cNvSpPr>
          <p:nvPr>
            <p:ph type="title"/>
          </p:nvPr>
        </p:nvSpPr>
        <p:spPr/>
        <p:txBody>
          <a:bodyPr>
            <a:normAutofit/>
          </a:bodyPr>
          <a:lstStyle/>
          <a:p>
            <a:r>
              <a:rPr lang="en-US"/>
              <a:t>Microsoft’s Zero Trust enabling technologies</a:t>
            </a:r>
          </a:p>
        </p:txBody>
      </p:sp>
      <p:grpSp>
        <p:nvGrpSpPr>
          <p:cNvPr id="4" name="Group 4">
            <a:extLst>
              <a:ext uri="{FF2B5EF4-FFF2-40B4-BE49-F238E27FC236}">
                <a16:creationId xmlns:a16="http://schemas.microsoft.com/office/drawing/2014/main" id="{3771C0AD-54D2-48DB-AB34-AC06C50BEB9F}"/>
              </a:ext>
            </a:extLst>
          </p:cNvPr>
          <p:cNvGrpSpPr>
            <a:grpSpLocks noChangeAspect="1"/>
          </p:cNvGrpSpPr>
          <p:nvPr/>
        </p:nvGrpSpPr>
        <p:grpSpPr bwMode="auto">
          <a:xfrm>
            <a:off x="5968385" y="1987874"/>
            <a:ext cx="291026" cy="291026"/>
            <a:chOff x="3835" y="1277"/>
            <a:chExt cx="187" cy="187"/>
          </a:xfrm>
        </p:grpSpPr>
        <p:sp>
          <p:nvSpPr>
            <p:cNvPr id="5" name="AutoShape 3">
              <a:extLst>
                <a:ext uri="{FF2B5EF4-FFF2-40B4-BE49-F238E27FC236}">
                  <a16:creationId xmlns:a16="http://schemas.microsoft.com/office/drawing/2014/main" id="{FDAD7F19-F84C-4F66-9CE8-5D2F7B9C4381}"/>
                </a:ext>
              </a:extLst>
            </p:cNvPr>
            <p:cNvSpPr>
              <a:spLocks noChangeAspect="1" noChangeArrowheads="1" noTextEdit="1"/>
            </p:cNvSpPr>
            <p:nvPr/>
          </p:nvSpPr>
          <p:spPr bwMode="auto">
            <a:xfrm>
              <a:off x="3835" y="1277"/>
              <a:ext cx="187"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6" name="Freeform 5">
              <a:extLst>
                <a:ext uri="{FF2B5EF4-FFF2-40B4-BE49-F238E27FC236}">
                  <a16:creationId xmlns:a16="http://schemas.microsoft.com/office/drawing/2014/main" id="{056DF245-7B87-4985-BC2D-B4C6D7E5326D}"/>
                </a:ext>
              </a:extLst>
            </p:cNvPr>
            <p:cNvSpPr>
              <a:spLocks/>
            </p:cNvSpPr>
            <p:nvPr/>
          </p:nvSpPr>
          <p:spPr bwMode="auto">
            <a:xfrm>
              <a:off x="3848" y="130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7" name="Freeform 6">
              <a:extLst>
                <a:ext uri="{FF2B5EF4-FFF2-40B4-BE49-F238E27FC236}">
                  <a16:creationId xmlns:a16="http://schemas.microsoft.com/office/drawing/2014/main" id="{DD994854-A5B0-4D83-BF65-10D689BEB8D3}"/>
                </a:ext>
              </a:extLst>
            </p:cNvPr>
            <p:cNvSpPr>
              <a:spLocks/>
            </p:cNvSpPr>
            <p:nvPr/>
          </p:nvSpPr>
          <p:spPr bwMode="auto">
            <a:xfrm>
              <a:off x="3848" y="136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8" name="Freeform 7">
              <a:extLst>
                <a:ext uri="{FF2B5EF4-FFF2-40B4-BE49-F238E27FC236}">
                  <a16:creationId xmlns:a16="http://schemas.microsoft.com/office/drawing/2014/main" id="{3F41AB52-6B1E-44A2-8080-FD6E4B58E4F1}"/>
                </a:ext>
              </a:extLst>
            </p:cNvPr>
            <p:cNvSpPr>
              <a:spLocks/>
            </p:cNvSpPr>
            <p:nvPr/>
          </p:nvSpPr>
          <p:spPr bwMode="auto">
            <a:xfrm>
              <a:off x="3848" y="1415"/>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9" name="Freeform 8">
              <a:extLst>
                <a:ext uri="{FF2B5EF4-FFF2-40B4-BE49-F238E27FC236}">
                  <a16:creationId xmlns:a16="http://schemas.microsoft.com/office/drawing/2014/main" id="{FDD81C28-CD7F-449E-B5AE-CAE48EA067CA}"/>
                </a:ext>
              </a:extLst>
            </p:cNvPr>
            <p:cNvSpPr>
              <a:spLocks/>
            </p:cNvSpPr>
            <p:nvPr/>
          </p:nvSpPr>
          <p:spPr bwMode="auto">
            <a:xfrm>
              <a:off x="3965" y="1351"/>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0" name="Freeform 9">
              <a:extLst>
                <a:ext uri="{FF2B5EF4-FFF2-40B4-BE49-F238E27FC236}">
                  <a16:creationId xmlns:a16="http://schemas.microsoft.com/office/drawing/2014/main" id="{93EF75F8-EE1F-405D-8D93-D244EB46A092}"/>
                </a:ext>
              </a:extLst>
            </p:cNvPr>
            <p:cNvSpPr>
              <a:spLocks/>
            </p:cNvSpPr>
            <p:nvPr/>
          </p:nvSpPr>
          <p:spPr bwMode="auto">
            <a:xfrm>
              <a:off x="3965" y="1405"/>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1" name="Freeform 10">
              <a:extLst>
                <a:ext uri="{FF2B5EF4-FFF2-40B4-BE49-F238E27FC236}">
                  <a16:creationId xmlns:a16="http://schemas.microsoft.com/office/drawing/2014/main" id="{65F94493-A342-4565-8493-72AD05627F93}"/>
                </a:ext>
              </a:extLst>
            </p:cNvPr>
            <p:cNvSpPr>
              <a:spLocks/>
            </p:cNvSpPr>
            <p:nvPr/>
          </p:nvSpPr>
          <p:spPr bwMode="auto">
            <a:xfrm>
              <a:off x="3965" y="1298"/>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12" name="Group 13">
            <a:extLst>
              <a:ext uri="{FF2B5EF4-FFF2-40B4-BE49-F238E27FC236}">
                <a16:creationId xmlns:a16="http://schemas.microsoft.com/office/drawing/2014/main" id="{A5BB3D6B-CDC1-4562-AECF-6AECFB8BE9A9}"/>
              </a:ext>
            </a:extLst>
          </p:cNvPr>
          <p:cNvGrpSpPr>
            <a:grpSpLocks noChangeAspect="1"/>
          </p:cNvGrpSpPr>
          <p:nvPr/>
        </p:nvGrpSpPr>
        <p:grpSpPr bwMode="auto">
          <a:xfrm>
            <a:off x="5954378" y="4737843"/>
            <a:ext cx="305033" cy="303478"/>
            <a:chOff x="3826" y="3044"/>
            <a:chExt cx="196" cy="195"/>
          </a:xfrm>
        </p:grpSpPr>
        <p:sp>
          <p:nvSpPr>
            <p:cNvPr id="13" name="AutoShape 12">
              <a:extLst>
                <a:ext uri="{FF2B5EF4-FFF2-40B4-BE49-F238E27FC236}">
                  <a16:creationId xmlns:a16="http://schemas.microsoft.com/office/drawing/2014/main" id="{668B2016-63DF-426A-8A05-9985F9169974}"/>
                </a:ext>
              </a:extLst>
            </p:cNvPr>
            <p:cNvSpPr>
              <a:spLocks noChangeAspect="1" noChangeArrowheads="1" noTextEdit="1"/>
            </p:cNvSpPr>
            <p:nvPr/>
          </p:nvSpPr>
          <p:spPr bwMode="auto">
            <a:xfrm>
              <a:off x="3826" y="3044"/>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4" name="Freeform 14">
              <a:extLst>
                <a:ext uri="{FF2B5EF4-FFF2-40B4-BE49-F238E27FC236}">
                  <a16:creationId xmlns:a16="http://schemas.microsoft.com/office/drawing/2014/main" id="{0EB686BA-7176-46AD-A4B3-C770EC317164}"/>
                </a:ext>
              </a:extLst>
            </p:cNvPr>
            <p:cNvSpPr>
              <a:spLocks/>
            </p:cNvSpPr>
            <p:nvPr/>
          </p:nvSpPr>
          <p:spPr bwMode="auto">
            <a:xfrm>
              <a:off x="3904" y="3147"/>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5" name="Freeform 15">
              <a:extLst>
                <a:ext uri="{FF2B5EF4-FFF2-40B4-BE49-F238E27FC236}">
                  <a16:creationId xmlns:a16="http://schemas.microsoft.com/office/drawing/2014/main" id="{2A56A756-6B77-4CE5-A2CA-86802999909D}"/>
                </a:ext>
              </a:extLst>
            </p:cNvPr>
            <p:cNvSpPr>
              <a:spLocks/>
            </p:cNvSpPr>
            <p:nvPr/>
          </p:nvSpPr>
          <p:spPr bwMode="auto">
            <a:xfrm>
              <a:off x="3904" y="3098"/>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6" name="Freeform 16">
              <a:extLst>
                <a:ext uri="{FF2B5EF4-FFF2-40B4-BE49-F238E27FC236}">
                  <a16:creationId xmlns:a16="http://schemas.microsoft.com/office/drawing/2014/main" id="{01CD2FEC-5504-48DC-A8AF-4C72FD70D0C1}"/>
                </a:ext>
              </a:extLst>
            </p:cNvPr>
            <p:cNvSpPr>
              <a:spLocks/>
            </p:cNvSpPr>
            <p:nvPr/>
          </p:nvSpPr>
          <p:spPr bwMode="auto">
            <a:xfrm>
              <a:off x="3847" y="3114"/>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7" name="Freeform 17">
              <a:extLst>
                <a:ext uri="{FF2B5EF4-FFF2-40B4-BE49-F238E27FC236}">
                  <a16:creationId xmlns:a16="http://schemas.microsoft.com/office/drawing/2014/main" id="{A6BA8B0F-1657-4C54-82AB-B75B25A15909}"/>
                </a:ext>
              </a:extLst>
            </p:cNvPr>
            <p:cNvSpPr>
              <a:spLocks/>
            </p:cNvSpPr>
            <p:nvPr/>
          </p:nvSpPr>
          <p:spPr bwMode="auto">
            <a:xfrm>
              <a:off x="3956" y="3060"/>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8" name="Freeform 18">
              <a:extLst>
                <a:ext uri="{FF2B5EF4-FFF2-40B4-BE49-F238E27FC236}">
                  <a16:creationId xmlns:a16="http://schemas.microsoft.com/office/drawing/2014/main" id="{A31DFF52-E99E-413A-B01A-39757F17B27A}"/>
                </a:ext>
              </a:extLst>
            </p:cNvPr>
            <p:cNvSpPr>
              <a:spLocks/>
            </p:cNvSpPr>
            <p:nvPr/>
          </p:nvSpPr>
          <p:spPr bwMode="auto">
            <a:xfrm>
              <a:off x="3956" y="3169"/>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19" name="Group 21">
            <a:extLst>
              <a:ext uri="{FF2B5EF4-FFF2-40B4-BE49-F238E27FC236}">
                <a16:creationId xmlns:a16="http://schemas.microsoft.com/office/drawing/2014/main" id="{68759235-16C7-4F36-8C94-8FE96957AF39}"/>
              </a:ext>
            </a:extLst>
          </p:cNvPr>
          <p:cNvGrpSpPr>
            <a:grpSpLocks noChangeAspect="1"/>
          </p:cNvGrpSpPr>
          <p:nvPr/>
        </p:nvGrpSpPr>
        <p:grpSpPr bwMode="auto">
          <a:xfrm>
            <a:off x="9452925" y="5517547"/>
            <a:ext cx="403080" cy="403079"/>
            <a:chOff x="6074" y="3545"/>
            <a:chExt cx="259" cy="259"/>
          </a:xfrm>
        </p:grpSpPr>
        <p:sp>
          <p:nvSpPr>
            <p:cNvPr id="20" name="AutoShape 20">
              <a:extLst>
                <a:ext uri="{FF2B5EF4-FFF2-40B4-BE49-F238E27FC236}">
                  <a16:creationId xmlns:a16="http://schemas.microsoft.com/office/drawing/2014/main" id="{94DD26B6-8CA3-4492-816A-F5EA88810944}"/>
                </a:ext>
              </a:extLst>
            </p:cNvPr>
            <p:cNvSpPr>
              <a:spLocks noChangeAspect="1" noChangeArrowheads="1" noTextEdit="1"/>
            </p:cNvSpPr>
            <p:nvPr/>
          </p:nvSpPr>
          <p:spPr bwMode="auto">
            <a:xfrm>
              <a:off x="6074" y="3545"/>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 name="Freeform 22">
              <a:extLst>
                <a:ext uri="{FF2B5EF4-FFF2-40B4-BE49-F238E27FC236}">
                  <a16:creationId xmlns:a16="http://schemas.microsoft.com/office/drawing/2014/main" id="{B5E3BB22-971D-41D6-BF48-08B08248CBF0}"/>
                </a:ext>
              </a:extLst>
            </p:cNvPr>
            <p:cNvSpPr>
              <a:spLocks noEditPoints="1"/>
            </p:cNvSpPr>
            <p:nvPr/>
          </p:nvSpPr>
          <p:spPr bwMode="auto">
            <a:xfrm>
              <a:off x="6074" y="3543"/>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2" name="Freeform 23">
              <a:extLst>
                <a:ext uri="{FF2B5EF4-FFF2-40B4-BE49-F238E27FC236}">
                  <a16:creationId xmlns:a16="http://schemas.microsoft.com/office/drawing/2014/main" id="{48F106CF-8819-4773-9BFD-CA8419DA5C70}"/>
                </a:ext>
              </a:extLst>
            </p:cNvPr>
            <p:cNvSpPr>
              <a:spLocks/>
            </p:cNvSpPr>
            <p:nvPr/>
          </p:nvSpPr>
          <p:spPr bwMode="auto">
            <a:xfrm>
              <a:off x="6092" y="3738"/>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3" name="Freeform 24">
              <a:extLst>
                <a:ext uri="{FF2B5EF4-FFF2-40B4-BE49-F238E27FC236}">
                  <a16:creationId xmlns:a16="http://schemas.microsoft.com/office/drawing/2014/main" id="{21C6ED56-1074-4432-B2AC-E811ADB72BB6}"/>
                </a:ext>
              </a:extLst>
            </p:cNvPr>
            <p:cNvSpPr>
              <a:spLocks/>
            </p:cNvSpPr>
            <p:nvPr/>
          </p:nvSpPr>
          <p:spPr bwMode="auto">
            <a:xfrm>
              <a:off x="6270" y="3738"/>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4" name="Freeform 25">
              <a:extLst>
                <a:ext uri="{FF2B5EF4-FFF2-40B4-BE49-F238E27FC236}">
                  <a16:creationId xmlns:a16="http://schemas.microsoft.com/office/drawing/2014/main" id="{57FAA5D2-45A9-4D19-843C-AED6EF204BE7}"/>
                </a:ext>
              </a:extLst>
            </p:cNvPr>
            <p:cNvSpPr>
              <a:spLocks/>
            </p:cNvSpPr>
            <p:nvPr/>
          </p:nvSpPr>
          <p:spPr bwMode="auto">
            <a:xfrm>
              <a:off x="6181" y="3559"/>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5" name="Freeform: Shape 24">
            <a:extLst>
              <a:ext uri="{FF2B5EF4-FFF2-40B4-BE49-F238E27FC236}">
                <a16:creationId xmlns:a16="http://schemas.microsoft.com/office/drawing/2014/main" id="{D624FABB-FAEA-439C-ADD8-FC35347B1985}"/>
              </a:ext>
            </a:extLst>
          </p:cNvPr>
          <p:cNvSpPr/>
          <p:nvPr/>
        </p:nvSpPr>
        <p:spPr bwMode="auto">
          <a:xfrm rot="10800000">
            <a:off x="644628" y="2276125"/>
            <a:ext cx="1737000" cy="732989"/>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3" name="TextBox 102">
            <a:extLst>
              <a:ext uri="{FF2B5EF4-FFF2-40B4-BE49-F238E27FC236}">
                <a16:creationId xmlns:a16="http://schemas.microsoft.com/office/drawing/2014/main" id="{AF1FCBC7-7DBF-4045-B85F-B7A130D53CF6}"/>
              </a:ext>
            </a:extLst>
          </p:cNvPr>
          <p:cNvSpPr txBox="1"/>
          <p:nvPr/>
        </p:nvSpPr>
        <p:spPr>
          <a:xfrm>
            <a:off x="708626" y="2437403"/>
            <a:ext cx="1770825" cy="51462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Microsoft Defender for Identity</a:t>
            </a:r>
          </a:p>
        </p:txBody>
      </p:sp>
      <p:sp>
        <p:nvSpPr>
          <p:cNvPr id="3" name="Rectangle 2">
            <a:extLst>
              <a:ext uri="{FF2B5EF4-FFF2-40B4-BE49-F238E27FC236}">
                <a16:creationId xmlns:a16="http://schemas.microsoft.com/office/drawing/2014/main" id="{9DCBC79C-6E84-43EF-837A-BF18DE636B75}"/>
              </a:ext>
            </a:extLst>
          </p:cNvPr>
          <p:cNvSpPr/>
          <p:nvPr/>
        </p:nvSpPr>
        <p:spPr bwMode="auto">
          <a:xfrm>
            <a:off x="5161519" y="2915404"/>
            <a:ext cx="1893560" cy="1050879"/>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0" name="Rectangle 99">
            <a:extLst>
              <a:ext uri="{FF2B5EF4-FFF2-40B4-BE49-F238E27FC236}">
                <a16:creationId xmlns:a16="http://schemas.microsoft.com/office/drawing/2014/main" id="{638D07EC-83F7-4B04-8F6C-6D38D85AD8BE}"/>
              </a:ext>
            </a:extLst>
          </p:cNvPr>
          <p:cNvSpPr/>
          <p:nvPr/>
        </p:nvSpPr>
        <p:spPr bwMode="auto">
          <a:xfrm>
            <a:off x="3255513" y="2364657"/>
            <a:ext cx="1716650" cy="657810"/>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1" name="Rectangle 100">
            <a:extLst>
              <a:ext uri="{FF2B5EF4-FFF2-40B4-BE49-F238E27FC236}">
                <a16:creationId xmlns:a16="http://schemas.microsoft.com/office/drawing/2014/main" id="{C94AC4FD-589E-4AB0-85D9-26B2F6F34811}"/>
              </a:ext>
            </a:extLst>
          </p:cNvPr>
          <p:cNvSpPr/>
          <p:nvPr/>
        </p:nvSpPr>
        <p:spPr bwMode="auto">
          <a:xfrm>
            <a:off x="3316919" y="4525594"/>
            <a:ext cx="1543937" cy="742209"/>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35364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F5074F-8BF6-47CB-B9E1-567E43B93D65}"/>
              </a:ext>
            </a:extLst>
          </p:cNvPr>
          <p:cNvSpPr/>
          <p:nvPr/>
        </p:nvSpPr>
        <p:spPr bwMode="auto">
          <a:xfrm>
            <a:off x="2918770" y="5870691"/>
            <a:ext cx="8859852" cy="7233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endPar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ACA35C1-032D-4EC5-A2E7-3244EF51ED97}"/>
              </a:ext>
            </a:extLst>
          </p:cNvPr>
          <p:cNvSpPr/>
          <p:nvPr/>
        </p:nvSpPr>
        <p:spPr bwMode="auto">
          <a:xfrm>
            <a:off x="2906346" y="4065529"/>
            <a:ext cx="8859852" cy="1488450"/>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endPar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4D2312B9-F29E-43D6-9DC5-3C5E76534018}"/>
              </a:ext>
              <a:ext uri="{C183D7F6-B498-43B3-948B-1728B52AA6E4}">
                <adec:decorative xmlns:adec="http://schemas.microsoft.com/office/drawing/2017/decorative" val="1"/>
              </a:ext>
            </a:extLst>
          </p:cNvPr>
          <p:cNvCxnSpPr>
            <a:cxnSpLocks/>
          </p:cNvCxnSpPr>
          <p:nvPr/>
        </p:nvCxnSpPr>
        <p:spPr>
          <a:xfrm>
            <a:off x="426425" y="5682206"/>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427980" y="332736"/>
            <a:ext cx="11336039" cy="758022"/>
          </a:xfrm>
        </p:spPr>
        <p:txBody>
          <a:bodyPr/>
          <a:lstStyle/>
          <a:p>
            <a:r>
              <a:rPr lang="en-US"/>
              <a:t>Microsoft identity platform for developers</a:t>
            </a:r>
          </a:p>
        </p:txBody>
      </p:sp>
      <p:sp>
        <p:nvSpPr>
          <p:cNvPr id="18" name="Text Placeholder 17">
            <a:extLst>
              <a:ext uri="{FF2B5EF4-FFF2-40B4-BE49-F238E27FC236}">
                <a16:creationId xmlns:a16="http://schemas.microsoft.com/office/drawing/2014/main" id="{CD6BF969-20B3-4B44-AF89-EF1F24E546C3}"/>
              </a:ext>
            </a:extLst>
          </p:cNvPr>
          <p:cNvSpPr>
            <a:spLocks noGrp="1"/>
          </p:cNvSpPr>
          <p:nvPr>
            <p:ph type="body" sz="quarter" idx="12"/>
          </p:nvPr>
        </p:nvSpPr>
        <p:spPr>
          <a:xfrm>
            <a:off x="426424" y="1084164"/>
            <a:ext cx="11339774" cy="325865"/>
          </a:xfrm>
        </p:spPr>
        <p:txBody>
          <a:bodyPr vert="horz" wrap="square" lIns="0" tIns="0" rIns="0" bIns="0" rtlCol="0" anchor="t">
            <a:spAutoFit/>
          </a:bodyPr>
          <a:lstStyle/>
          <a:p>
            <a:r>
              <a:rPr lang="en-US" sz="2350">
                <a:solidFill>
                  <a:schemeClr val="accent1"/>
                </a:solidFill>
                <a:cs typeface="Segoe UI"/>
              </a:rPr>
              <a:t>Build applications and integrate identity with one unified toolkit</a:t>
            </a:r>
            <a:endParaRPr lang="en-US" sz="2353">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6636DED6-170C-47DA-BB87-F439DD59ED2A}"/>
              </a:ext>
            </a:extLst>
          </p:cNvPr>
          <p:cNvPicPr>
            <a:picLocks noChangeAspect="1"/>
          </p:cNvPicPr>
          <p:nvPr/>
        </p:nvPicPr>
        <p:blipFill>
          <a:blip r:embed="rId3"/>
          <a:stretch>
            <a:fillRect/>
          </a:stretch>
        </p:blipFill>
        <p:spPr>
          <a:xfrm>
            <a:off x="4248041" y="5981249"/>
            <a:ext cx="461854" cy="459985"/>
          </a:xfrm>
          <a:prstGeom prst="rect">
            <a:avLst/>
          </a:prstGeom>
        </p:spPr>
      </p:pic>
      <p:pic>
        <p:nvPicPr>
          <p:cNvPr id="1026" name="Picture 2" descr="SCIM: System for Cross-domain Identity Management">
            <a:extLst>
              <a:ext uri="{FF2B5EF4-FFF2-40B4-BE49-F238E27FC236}">
                <a16:creationId xmlns:a16="http://schemas.microsoft.com/office/drawing/2014/main" id="{F315731A-D4D4-46DB-9485-C41A0B078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966" y="6065814"/>
            <a:ext cx="941175" cy="319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5B2C66-8BD2-4758-9C35-DCFE74152D7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4993" y="6065816"/>
            <a:ext cx="1657308" cy="319993"/>
          </a:xfrm>
          <a:prstGeom prst="rect">
            <a:avLst/>
          </a:prstGeom>
        </p:spPr>
      </p:pic>
      <p:cxnSp>
        <p:nvCxnSpPr>
          <p:cNvPr id="22" name="Straight Connector 21">
            <a:extLst>
              <a:ext uri="{FF2B5EF4-FFF2-40B4-BE49-F238E27FC236}">
                <a16:creationId xmlns:a16="http://schemas.microsoft.com/office/drawing/2014/main" id="{5B294757-68DA-4660-889F-BCB6FC104220}"/>
              </a:ext>
            </a:extLst>
          </p:cNvPr>
          <p:cNvCxnSpPr>
            <a:cxnSpLocks/>
          </p:cNvCxnSpPr>
          <p:nvPr/>
        </p:nvCxnSpPr>
        <p:spPr>
          <a:xfrm>
            <a:off x="426425" y="3922324"/>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99A871F7-13E1-4DC6-A3E0-C17AFCEBAEDE}"/>
              </a:ext>
            </a:extLst>
          </p:cNvPr>
          <p:cNvSpPr/>
          <p:nvPr/>
        </p:nvSpPr>
        <p:spPr bwMode="auto">
          <a:xfrm>
            <a:off x="88402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mn-ea"/>
                <a:cs typeface="Segoe UI" pitchFamily="34" charset="0"/>
              </a:rPr>
              <a:t>Microsoft Authentication Libraries (MSAL)</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For clients and services</a:t>
            </a:r>
          </a:p>
        </p:txBody>
      </p:sp>
      <p:sp>
        <p:nvSpPr>
          <p:cNvPr id="39" name="Rectangle 38">
            <a:extLst>
              <a:ext uri="{FF2B5EF4-FFF2-40B4-BE49-F238E27FC236}">
                <a16:creationId xmlns:a16="http://schemas.microsoft.com/office/drawing/2014/main" id="{BB5F7D0B-A536-4C34-B5C3-6ED0BB653EB4}"/>
              </a:ext>
            </a:extLst>
          </p:cNvPr>
          <p:cNvSpPr/>
          <p:nvPr/>
        </p:nvSpPr>
        <p:spPr bwMode="auto">
          <a:xfrm>
            <a:off x="29080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mn-ea"/>
                <a:cs typeface="Segoe UI" pitchFamily="34" charset="0"/>
              </a:rPr>
              <a:t>OIDC Certified Endpoints</a:t>
            </a:r>
          </a:p>
        </p:txBody>
      </p:sp>
      <p:sp>
        <p:nvSpPr>
          <p:cNvPr id="111" name="Rectangle 110">
            <a:extLst>
              <a:ext uri="{FF2B5EF4-FFF2-40B4-BE49-F238E27FC236}">
                <a16:creationId xmlns:a16="http://schemas.microsoft.com/office/drawing/2014/main" id="{DE594CBB-C503-44C1-B7F8-68B80761026C}"/>
              </a:ext>
            </a:extLst>
          </p:cNvPr>
          <p:cNvSpPr/>
          <p:nvPr/>
        </p:nvSpPr>
        <p:spPr bwMode="auto">
          <a:xfrm>
            <a:off x="8840205" y="2800763"/>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lvl="0" algn="ctr" defTabSz="914102" fontAlgn="base">
              <a:lnSpc>
                <a:spcPct val="90000"/>
              </a:lnSpc>
              <a:spcBef>
                <a:spcPct val="0"/>
              </a:spcBef>
              <a:spcAft>
                <a:spcPts val="294"/>
              </a:spcAft>
              <a:defRPr/>
            </a:pPr>
            <a:r>
              <a:rPr kumimoji="0" lang="en-US" sz="1176" b="1" i="0" u="none" strike="noStrike" kern="1200" cap="none" spc="0" normalizeH="0" baseline="0" noProof="0" dirty="0">
                <a:ln>
                  <a:noFill/>
                </a:ln>
                <a:solidFill>
                  <a:srgbClr val="282828"/>
                </a:solidFill>
                <a:effectLst/>
                <a:uLnTx/>
                <a:uFillTx/>
                <a:latin typeface="Segoe UI"/>
                <a:ea typeface="+mn-ea"/>
                <a:cs typeface="Segoe UI" pitchFamily="34" charset="0"/>
              </a:rPr>
              <a:t>Available </a:t>
            </a:r>
            <a:r>
              <a:rPr lang="en-US" sz="1176" b="1" dirty="0">
                <a:solidFill>
                  <a:srgbClr val="282828"/>
                </a:solidFill>
                <a:cs typeface="Segoe UI" pitchFamily="34" charset="0"/>
              </a:rPr>
              <a:t>via </a:t>
            </a:r>
            <a:br>
              <a:rPr lang="en-US" sz="1176" b="1" dirty="0">
                <a:solidFill>
                  <a:srgbClr val="282828"/>
                </a:solidFill>
                <a:cs typeface="Segoe UI" pitchFamily="34" charset="0"/>
              </a:rPr>
            </a:br>
            <a:r>
              <a:rPr lang="en-US" sz="1176" b="1" dirty="0">
                <a:solidFill>
                  <a:srgbClr val="282828"/>
                </a:solidFill>
                <a:cs typeface="Segoe UI" pitchFamily="34" charset="0"/>
              </a:rPr>
              <a:t>Microsoft Authentication Libraries </a:t>
            </a:r>
            <a:endParaRPr kumimoji="0" lang="en-US" sz="1176" b="1"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sp>
        <p:nvSpPr>
          <p:cNvPr id="99" name="Rectangle 98">
            <a:extLst>
              <a:ext uri="{FF2B5EF4-FFF2-40B4-BE49-F238E27FC236}">
                <a16:creationId xmlns:a16="http://schemas.microsoft.com/office/drawing/2014/main" id="{4B087B03-9643-439B-8D86-AA09E64A7CC3}"/>
              </a:ext>
            </a:extLst>
          </p:cNvPr>
          <p:cNvSpPr/>
          <p:nvPr/>
        </p:nvSpPr>
        <p:spPr bwMode="auto">
          <a:xfrm>
            <a:off x="2908005" y="2800764"/>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Web API</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Including Microsoft Graph, </a:t>
            </a:r>
            <a:br>
              <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br>
            <a:r>
              <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Azure, and your own APIs</a:t>
            </a:r>
          </a:p>
        </p:txBody>
      </p:sp>
      <p:cxnSp>
        <p:nvCxnSpPr>
          <p:cNvPr id="109" name="Straight Connector 108">
            <a:extLst>
              <a:ext uri="{FF2B5EF4-FFF2-40B4-BE49-F238E27FC236}">
                <a16:creationId xmlns:a16="http://schemas.microsoft.com/office/drawing/2014/main" id="{4113456F-7AD7-4E22-81E5-855AB6980205}"/>
              </a:ext>
            </a:extLst>
          </p:cNvPr>
          <p:cNvCxnSpPr>
            <a:cxnSpLocks/>
          </p:cNvCxnSpPr>
          <p:nvPr/>
        </p:nvCxnSpPr>
        <p:spPr>
          <a:xfrm>
            <a:off x="7716715" y="3229621"/>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120C33A0-28D4-4898-A995-DE9E59DAF2B8}"/>
              </a:ext>
            </a:extLst>
          </p:cNvPr>
          <p:cNvSpPr txBox="1"/>
          <p:nvPr/>
        </p:nvSpPr>
        <p:spPr>
          <a:xfrm>
            <a:off x="6958299" y="3012447"/>
            <a:ext cx="1023446" cy="434350"/>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Auth Brokers</a:t>
            </a:r>
          </a:p>
        </p:txBody>
      </p:sp>
      <p:sp>
        <p:nvSpPr>
          <p:cNvPr id="112" name="Oval 111">
            <a:extLst>
              <a:ext uri="{FF2B5EF4-FFF2-40B4-BE49-F238E27FC236}">
                <a16:creationId xmlns:a16="http://schemas.microsoft.com/office/drawing/2014/main" id="{33773698-E21B-4F2F-BA76-4B47E4F14E36}"/>
              </a:ext>
            </a:extLst>
          </p:cNvPr>
          <p:cNvSpPr/>
          <p:nvPr/>
        </p:nvSpPr>
        <p:spPr bwMode="auto">
          <a:xfrm>
            <a:off x="8723281" y="3108850"/>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3" name="Oval 112">
            <a:extLst>
              <a:ext uri="{FF2B5EF4-FFF2-40B4-BE49-F238E27FC236}">
                <a16:creationId xmlns:a16="http://schemas.microsoft.com/office/drawing/2014/main" id="{DAD669A7-2D45-4946-A86F-2477E75658E1}"/>
              </a:ext>
            </a:extLst>
          </p:cNvPr>
          <p:cNvSpPr/>
          <p:nvPr/>
        </p:nvSpPr>
        <p:spPr bwMode="auto">
          <a:xfrm>
            <a:off x="8762256" y="3147825"/>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9" name="Oval 88">
            <a:extLst>
              <a:ext uri="{FF2B5EF4-FFF2-40B4-BE49-F238E27FC236}">
                <a16:creationId xmlns:a16="http://schemas.microsoft.com/office/drawing/2014/main" id="{5FA84726-2CAC-4EF1-90DC-6C511ECBF245}"/>
              </a:ext>
              <a:ext uri="{C183D7F6-B498-43B3-948B-1728B52AA6E4}">
                <adec:decorative xmlns:adec="http://schemas.microsoft.com/office/drawing/2017/decorative" val="1"/>
              </a:ext>
            </a:extLst>
          </p:cNvPr>
          <p:cNvSpPr/>
          <p:nvPr/>
        </p:nvSpPr>
        <p:spPr bwMode="auto">
          <a:xfrm>
            <a:off x="424875" y="1919863"/>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91" name="location_5" title="Icon of a pin">
            <a:extLst>
              <a:ext uri="{FF2B5EF4-FFF2-40B4-BE49-F238E27FC236}">
                <a16:creationId xmlns:a16="http://schemas.microsoft.com/office/drawing/2014/main" id="{AB170C64-3912-476D-BA07-3306765B694D}"/>
              </a:ext>
            </a:extLst>
          </p:cNvPr>
          <p:cNvSpPr>
            <a:spLocks noChangeAspect="1" noEditPoints="1"/>
          </p:cNvSpPr>
          <p:nvPr/>
        </p:nvSpPr>
        <p:spPr bwMode="auto">
          <a:xfrm>
            <a:off x="610608" y="2035593"/>
            <a:ext cx="77092" cy="2168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Connector 96">
            <a:extLst>
              <a:ext uri="{FF2B5EF4-FFF2-40B4-BE49-F238E27FC236}">
                <a16:creationId xmlns:a16="http://schemas.microsoft.com/office/drawing/2014/main" id="{0B4B5173-2537-4127-AA1C-DDABD891E433}"/>
              </a:ext>
            </a:extLst>
          </p:cNvPr>
          <p:cNvCxnSpPr>
            <a:cxnSpLocks/>
          </p:cNvCxnSpPr>
          <p:nvPr/>
        </p:nvCxnSpPr>
        <p:spPr>
          <a:xfrm>
            <a:off x="1784515" y="322962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07F88AE-6F63-4279-A29D-478238438361}"/>
              </a:ext>
            </a:extLst>
          </p:cNvPr>
          <p:cNvSpPr txBox="1"/>
          <p:nvPr/>
        </p:nvSpPr>
        <p:spPr>
          <a:xfrm>
            <a:off x="1026099" y="3121001"/>
            <a:ext cx="898726" cy="217243"/>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Web API</a:t>
            </a:r>
          </a:p>
        </p:txBody>
      </p:sp>
      <p:sp>
        <p:nvSpPr>
          <p:cNvPr id="100" name="Oval 99">
            <a:extLst>
              <a:ext uri="{FF2B5EF4-FFF2-40B4-BE49-F238E27FC236}">
                <a16:creationId xmlns:a16="http://schemas.microsoft.com/office/drawing/2014/main" id="{7A5C6FDD-5663-4255-A6D3-A59E8DB6A824}"/>
              </a:ext>
            </a:extLst>
          </p:cNvPr>
          <p:cNvSpPr/>
          <p:nvPr/>
        </p:nvSpPr>
        <p:spPr bwMode="auto">
          <a:xfrm>
            <a:off x="2791081" y="310885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1" name="Oval 100">
            <a:extLst>
              <a:ext uri="{FF2B5EF4-FFF2-40B4-BE49-F238E27FC236}">
                <a16:creationId xmlns:a16="http://schemas.microsoft.com/office/drawing/2014/main" id="{F07B4813-4B05-4B51-AD01-BC6D87B44597}"/>
              </a:ext>
            </a:extLst>
          </p:cNvPr>
          <p:cNvSpPr/>
          <p:nvPr/>
        </p:nvSpPr>
        <p:spPr bwMode="auto">
          <a:xfrm>
            <a:off x="2830056" y="314782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0" name="Group 79">
            <a:extLst>
              <a:ext uri="{FF2B5EF4-FFF2-40B4-BE49-F238E27FC236}">
                <a16:creationId xmlns:a16="http://schemas.microsoft.com/office/drawing/2014/main" id="{B688D0E3-57D4-487B-B5CA-097245CBC21F}"/>
              </a:ext>
              <a:ext uri="{C183D7F6-B498-43B3-948B-1728B52AA6E4}">
                <adec:decorative xmlns:adec="http://schemas.microsoft.com/office/drawing/2017/decorative" val="1"/>
              </a:ext>
            </a:extLst>
          </p:cNvPr>
          <p:cNvGrpSpPr/>
          <p:nvPr/>
        </p:nvGrpSpPr>
        <p:grpSpPr>
          <a:xfrm>
            <a:off x="6375648" y="1919863"/>
            <a:ext cx="448559" cy="448559"/>
            <a:chOff x="437796" y="1808343"/>
            <a:chExt cx="495934" cy="495934"/>
          </a:xfrm>
        </p:grpSpPr>
        <p:sp>
          <p:nvSpPr>
            <p:cNvPr id="82" name="GenericApp_EB3B" title="Icon of an app window">
              <a:extLst>
                <a:ext uri="{FF2B5EF4-FFF2-40B4-BE49-F238E27FC236}">
                  <a16:creationId xmlns:a16="http://schemas.microsoft.com/office/drawing/2014/main" id="{56CB950E-E409-4788-926F-53E7262D9BCE}"/>
                </a:ext>
              </a:extLst>
            </p:cNvPr>
            <p:cNvSpPr>
              <a:spLocks noChangeAspect="1" noEditPoints="1"/>
            </p:cNvSpPr>
            <p:nvPr/>
          </p:nvSpPr>
          <p:spPr bwMode="auto">
            <a:xfrm>
              <a:off x="542495" y="1941650"/>
              <a:ext cx="286537" cy="22932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83" name="Oval 82">
              <a:extLst>
                <a:ext uri="{FF2B5EF4-FFF2-40B4-BE49-F238E27FC236}">
                  <a16:creationId xmlns:a16="http://schemas.microsoft.com/office/drawing/2014/main" id="{C88A01AD-831F-4F84-9F5C-6556C8341C44}"/>
                </a:ext>
              </a:extLst>
            </p:cNvPr>
            <p:cNvSpPr/>
            <p:nvPr/>
          </p:nvSpPr>
          <p:spPr bwMode="auto">
            <a:xfrm>
              <a:off x="437796" y="1808343"/>
              <a:ext cx="495934" cy="49593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grpSp>
      <p:cxnSp>
        <p:nvCxnSpPr>
          <p:cNvPr id="103" name="Straight Connector 102">
            <a:extLst>
              <a:ext uri="{FF2B5EF4-FFF2-40B4-BE49-F238E27FC236}">
                <a16:creationId xmlns:a16="http://schemas.microsoft.com/office/drawing/2014/main" id="{011EB532-181A-4F9A-9AE9-0DD9CAB0DCA6}"/>
              </a:ext>
            </a:extLst>
          </p:cNvPr>
          <p:cNvCxnSpPr>
            <a:cxnSpLocks/>
          </p:cNvCxnSpPr>
          <p:nvPr/>
        </p:nvCxnSpPr>
        <p:spPr>
          <a:xfrm>
            <a:off x="7716715" y="214414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B21E6FE8-EBB6-40BC-B77A-2C418A553EB9}"/>
              </a:ext>
            </a:extLst>
          </p:cNvPr>
          <p:cNvSpPr txBox="1"/>
          <p:nvPr/>
        </p:nvSpPr>
        <p:spPr>
          <a:xfrm>
            <a:off x="6958299" y="2035522"/>
            <a:ext cx="898726" cy="217243"/>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Libraries</a:t>
            </a:r>
          </a:p>
        </p:txBody>
      </p:sp>
      <p:sp>
        <p:nvSpPr>
          <p:cNvPr id="106" name="Oval 105">
            <a:extLst>
              <a:ext uri="{FF2B5EF4-FFF2-40B4-BE49-F238E27FC236}">
                <a16:creationId xmlns:a16="http://schemas.microsoft.com/office/drawing/2014/main" id="{AF2A738F-0B58-4898-ADA5-FA3AA0352ED7}"/>
              </a:ext>
            </a:extLst>
          </p:cNvPr>
          <p:cNvSpPr/>
          <p:nvPr/>
        </p:nvSpPr>
        <p:spPr bwMode="auto">
          <a:xfrm>
            <a:off x="87232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7" name="Oval 106">
            <a:extLst>
              <a:ext uri="{FF2B5EF4-FFF2-40B4-BE49-F238E27FC236}">
                <a16:creationId xmlns:a16="http://schemas.microsoft.com/office/drawing/2014/main" id="{6857282A-3FA0-4CA0-96FA-C78B8B210542}"/>
              </a:ext>
            </a:extLst>
          </p:cNvPr>
          <p:cNvSpPr/>
          <p:nvPr/>
        </p:nvSpPr>
        <p:spPr bwMode="auto">
          <a:xfrm>
            <a:off x="87622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D0F04912-1457-4057-950C-5AD569B94FA7}"/>
              </a:ext>
              <a:ext uri="{C183D7F6-B498-43B3-948B-1728B52AA6E4}">
                <adec:decorative xmlns:adec="http://schemas.microsoft.com/office/drawing/2017/decorative" val="1"/>
              </a:ext>
            </a:extLst>
          </p:cNvPr>
          <p:cNvGrpSpPr/>
          <p:nvPr/>
        </p:nvGrpSpPr>
        <p:grpSpPr>
          <a:xfrm>
            <a:off x="422611" y="3021530"/>
            <a:ext cx="448559" cy="448559"/>
            <a:chOff x="437796" y="3078610"/>
            <a:chExt cx="457554" cy="457554"/>
          </a:xfrm>
        </p:grpSpPr>
        <p:sp>
          <p:nvSpPr>
            <p:cNvPr id="86" name="Oval 85">
              <a:extLst>
                <a:ext uri="{FF2B5EF4-FFF2-40B4-BE49-F238E27FC236}">
                  <a16:creationId xmlns:a16="http://schemas.microsoft.com/office/drawing/2014/main" id="{7739FA36-EDD4-422C-B359-C5199EEC712F}"/>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90" name="IoT" title="Icon of five circles that all connect to a center circle">
              <a:extLst>
                <a:ext uri="{FF2B5EF4-FFF2-40B4-BE49-F238E27FC236}">
                  <a16:creationId xmlns:a16="http://schemas.microsoft.com/office/drawing/2014/main" id="{7774F2C2-EBE1-47AD-A037-0A3AD91B0C70}"/>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1" name="Straight Connector 30">
            <a:extLst>
              <a:ext uri="{FF2B5EF4-FFF2-40B4-BE49-F238E27FC236}">
                <a16:creationId xmlns:a16="http://schemas.microsoft.com/office/drawing/2014/main" id="{AE728EC9-CD82-440F-9FA1-99833795779E}"/>
              </a:ext>
            </a:extLst>
          </p:cNvPr>
          <p:cNvCxnSpPr>
            <a:cxnSpLocks/>
            <a:stCxn id="23" idx="3"/>
          </p:cNvCxnSpPr>
          <p:nvPr/>
        </p:nvCxnSpPr>
        <p:spPr>
          <a:xfrm flipV="1">
            <a:off x="2097254" y="2144142"/>
            <a:ext cx="801004" cy="13414"/>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E93E2B6-CF60-4535-8677-FCD7F0E54B49}"/>
              </a:ext>
            </a:extLst>
          </p:cNvPr>
          <p:cNvSpPr txBox="1"/>
          <p:nvPr/>
        </p:nvSpPr>
        <p:spPr>
          <a:xfrm>
            <a:off x="1026099" y="2048968"/>
            <a:ext cx="1071155" cy="217175"/>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Endpoints</a:t>
            </a:r>
          </a:p>
        </p:txBody>
      </p:sp>
      <p:sp>
        <p:nvSpPr>
          <p:cNvPr id="94" name="Oval 93">
            <a:extLst>
              <a:ext uri="{FF2B5EF4-FFF2-40B4-BE49-F238E27FC236}">
                <a16:creationId xmlns:a16="http://schemas.microsoft.com/office/drawing/2014/main" id="{B4481FB7-6049-4843-A135-6CAD8DF5C7A1}"/>
              </a:ext>
            </a:extLst>
          </p:cNvPr>
          <p:cNvSpPr/>
          <p:nvPr/>
        </p:nvSpPr>
        <p:spPr bwMode="auto">
          <a:xfrm>
            <a:off x="27910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Oval 40">
            <a:extLst>
              <a:ext uri="{FF2B5EF4-FFF2-40B4-BE49-F238E27FC236}">
                <a16:creationId xmlns:a16="http://schemas.microsoft.com/office/drawing/2014/main" id="{96096154-9520-46BE-8C77-96A11ACA90DE}"/>
              </a:ext>
            </a:extLst>
          </p:cNvPr>
          <p:cNvSpPr/>
          <p:nvPr/>
        </p:nvSpPr>
        <p:spPr bwMode="auto">
          <a:xfrm>
            <a:off x="28300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Oval 77">
            <a:extLst>
              <a:ext uri="{FF2B5EF4-FFF2-40B4-BE49-F238E27FC236}">
                <a16:creationId xmlns:a16="http://schemas.microsoft.com/office/drawing/2014/main" id="{596B636D-F13B-4591-B2C8-D2EFBEC179BB}"/>
              </a:ext>
              <a:ext uri="{C183D7F6-B498-43B3-948B-1728B52AA6E4}">
                <adec:decorative xmlns:adec="http://schemas.microsoft.com/office/drawing/2017/decorative" val="1"/>
              </a:ext>
            </a:extLst>
          </p:cNvPr>
          <p:cNvSpPr/>
          <p:nvPr/>
        </p:nvSpPr>
        <p:spPr bwMode="auto">
          <a:xfrm>
            <a:off x="6381181" y="3003283"/>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92" name="list_4_bidi" title="Icon of a checklist">
            <a:extLst>
              <a:ext uri="{FF2B5EF4-FFF2-40B4-BE49-F238E27FC236}">
                <a16:creationId xmlns:a16="http://schemas.microsoft.com/office/drawing/2014/main" id="{1EAA77C0-DFAF-44A7-8E0F-DBCEBAC41B80}"/>
              </a:ext>
            </a:extLst>
          </p:cNvPr>
          <p:cNvSpPr>
            <a:spLocks noChangeAspect="1" noEditPoints="1"/>
          </p:cNvSpPr>
          <p:nvPr/>
        </p:nvSpPr>
        <p:spPr bwMode="auto">
          <a:xfrm>
            <a:off x="6484747" y="3147335"/>
            <a:ext cx="241427" cy="160457"/>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824BC395-6DF4-4B49-A191-35BC2C6145CD}"/>
              </a:ext>
            </a:extLst>
          </p:cNvPr>
          <p:cNvSpPr/>
          <p:nvPr/>
        </p:nvSpPr>
        <p:spPr bwMode="auto">
          <a:xfrm>
            <a:off x="2979195"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a:ln>
                  <a:noFill/>
                </a:ln>
                <a:solidFill>
                  <a:srgbClr val="282828"/>
                </a:solidFill>
                <a:effectLst/>
                <a:uLnTx/>
                <a:uFillTx/>
                <a:latin typeface="Segoe UI"/>
                <a:ea typeface="+mn-ea"/>
                <a:cs typeface="Segoe UI" pitchFamily="34" charset="0"/>
              </a:rPr>
              <a:t>Work and school accounts</a:t>
            </a:r>
          </a:p>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Semibold"/>
                <a:ea typeface="+mn-ea"/>
                <a:cs typeface="Segoe UI" pitchFamily="34" charset="0"/>
              </a:rPr>
              <a:t>Azure AD</a:t>
            </a:r>
          </a:p>
        </p:txBody>
      </p:sp>
      <p:sp>
        <p:nvSpPr>
          <p:cNvPr id="118" name="Rectangle 117">
            <a:extLst>
              <a:ext uri="{FF2B5EF4-FFF2-40B4-BE49-F238E27FC236}">
                <a16:creationId xmlns:a16="http://schemas.microsoft.com/office/drawing/2014/main" id="{483F424F-928F-4DF5-A04E-F908BDB868F3}"/>
              </a:ext>
            </a:extLst>
          </p:cNvPr>
          <p:cNvSpPr/>
          <p:nvPr/>
        </p:nvSpPr>
        <p:spPr bwMode="auto">
          <a:xfrm>
            <a:off x="5186974"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a:ln>
                  <a:noFill/>
                </a:ln>
                <a:solidFill>
                  <a:srgbClr val="282828"/>
                </a:solidFill>
                <a:effectLst/>
                <a:uLnTx/>
                <a:uFillTx/>
                <a:latin typeface="Segoe UI"/>
                <a:ea typeface="+mn-ea"/>
                <a:cs typeface="Segoe UI" pitchFamily="34" charset="0"/>
              </a:rPr>
              <a:t>Personal accounts</a:t>
            </a:r>
          </a:p>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Semibold"/>
                <a:ea typeface="+mn-ea"/>
                <a:cs typeface="Segoe UI" pitchFamily="34" charset="0"/>
              </a:rPr>
              <a:t>MSA</a:t>
            </a:r>
          </a:p>
        </p:txBody>
      </p:sp>
      <p:sp>
        <p:nvSpPr>
          <p:cNvPr id="119" name="Rectangle 118">
            <a:extLst>
              <a:ext uri="{FF2B5EF4-FFF2-40B4-BE49-F238E27FC236}">
                <a16:creationId xmlns:a16="http://schemas.microsoft.com/office/drawing/2014/main" id="{01E7AFC3-AFAD-4381-A453-E4FC387407F0}"/>
              </a:ext>
            </a:extLst>
          </p:cNvPr>
          <p:cNvSpPr/>
          <p:nvPr/>
        </p:nvSpPr>
        <p:spPr bwMode="auto">
          <a:xfrm>
            <a:off x="7737941" y="4307655"/>
            <a:ext cx="4207756" cy="53795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a:ln>
                  <a:noFill/>
                </a:ln>
                <a:solidFill>
                  <a:srgbClr val="282828"/>
                </a:solidFill>
                <a:effectLst/>
                <a:uLnTx/>
                <a:uFillTx/>
                <a:latin typeface="Segoe UI"/>
                <a:ea typeface="+mn-ea"/>
                <a:cs typeface="Segoe UI" pitchFamily="34" charset="0"/>
              </a:rPr>
              <a:t>Customer and Partner accounts</a:t>
            </a:r>
          </a:p>
        </p:txBody>
      </p:sp>
      <p:grpSp>
        <p:nvGrpSpPr>
          <p:cNvPr id="95" name="!! Partner Azure">
            <a:extLst>
              <a:ext uri="{FF2B5EF4-FFF2-40B4-BE49-F238E27FC236}">
                <a16:creationId xmlns:a16="http://schemas.microsoft.com/office/drawing/2014/main" id="{97169067-BCAF-4B90-9761-EC41ECACF4CE}"/>
              </a:ext>
              <a:ext uri="{C183D7F6-B498-43B3-948B-1728B52AA6E4}">
                <adec:decorative xmlns:adec="http://schemas.microsoft.com/office/drawing/2017/decorative" val="1"/>
              </a:ext>
            </a:extLst>
          </p:cNvPr>
          <p:cNvGrpSpPr/>
          <p:nvPr/>
        </p:nvGrpSpPr>
        <p:grpSpPr>
          <a:xfrm>
            <a:off x="4107630" y="5017854"/>
            <a:ext cx="385259" cy="385257"/>
            <a:chOff x="1720682" y="3531964"/>
            <a:chExt cx="580029" cy="580029"/>
          </a:xfrm>
        </p:grpSpPr>
        <p:sp>
          <p:nvSpPr>
            <p:cNvPr id="96" name="Oval 95">
              <a:extLst>
                <a:ext uri="{FF2B5EF4-FFF2-40B4-BE49-F238E27FC236}">
                  <a16:creationId xmlns:a16="http://schemas.microsoft.com/office/drawing/2014/main" id="{CBBA2ADC-D6B8-469E-9930-0ADCDBB41827}"/>
                </a:ext>
              </a:extLst>
            </p:cNvPr>
            <p:cNvSpPr/>
            <p:nvPr/>
          </p:nvSpPr>
          <p:spPr bwMode="auto">
            <a:xfrm>
              <a:off x="1720682" y="3531964"/>
              <a:ext cx="580029"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14" name="Graphic 113">
              <a:extLst>
                <a:ext uri="{FF2B5EF4-FFF2-40B4-BE49-F238E27FC236}">
                  <a16:creationId xmlns:a16="http://schemas.microsoft.com/office/drawing/2014/main" id="{330A033D-D233-46F6-B200-2E40288F5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9" y="3630025"/>
              <a:ext cx="383900" cy="383902"/>
            </a:xfrm>
            <a:prstGeom prst="rect">
              <a:avLst/>
            </a:prstGeom>
          </p:spPr>
        </p:pic>
      </p:grpSp>
      <p:grpSp>
        <p:nvGrpSpPr>
          <p:cNvPr id="115" name="!! Partner microsoft">
            <a:extLst>
              <a:ext uri="{FF2B5EF4-FFF2-40B4-BE49-F238E27FC236}">
                <a16:creationId xmlns:a16="http://schemas.microsoft.com/office/drawing/2014/main" id="{27A935EE-F695-4E9A-AFFD-94358752477A}"/>
              </a:ext>
              <a:ext uri="{C183D7F6-B498-43B3-948B-1728B52AA6E4}">
                <adec:decorative xmlns:adec="http://schemas.microsoft.com/office/drawing/2017/decorative" val="1"/>
              </a:ext>
            </a:extLst>
          </p:cNvPr>
          <p:cNvGrpSpPr/>
          <p:nvPr/>
        </p:nvGrpSpPr>
        <p:grpSpPr>
          <a:xfrm>
            <a:off x="6315409" y="5017853"/>
            <a:ext cx="385259" cy="385257"/>
            <a:chOff x="10983595" y="5091206"/>
            <a:chExt cx="580030" cy="580029"/>
          </a:xfrm>
        </p:grpSpPr>
        <p:sp>
          <p:nvSpPr>
            <p:cNvPr id="120" name="Oval 119">
              <a:extLst>
                <a:ext uri="{FF2B5EF4-FFF2-40B4-BE49-F238E27FC236}">
                  <a16:creationId xmlns:a16="http://schemas.microsoft.com/office/drawing/2014/main" id="{24C7551C-5303-4D5B-8699-7D47AFF7F346}"/>
                </a:ext>
              </a:extLst>
            </p:cNvPr>
            <p:cNvSpPr/>
            <p:nvPr/>
          </p:nvSpPr>
          <p:spPr bwMode="auto">
            <a:xfrm>
              <a:off x="10983595" y="5091206"/>
              <a:ext cx="580030"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2" name="Picture 121">
              <a:extLst>
                <a:ext uri="{FF2B5EF4-FFF2-40B4-BE49-F238E27FC236}">
                  <a16:creationId xmlns:a16="http://schemas.microsoft.com/office/drawing/2014/main" id="{A8E06E27-9572-4DD0-B834-93E5C53D9A3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nvGrpSpPr>
          <p:cNvPr id="123" name="Group 122">
            <a:extLst>
              <a:ext uri="{FF2B5EF4-FFF2-40B4-BE49-F238E27FC236}">
                <a16:creationId xmlns:a16="http://schemas.microsoft.com/office/drawing/2014/main" id="{92244DB5-2002-4347-9641-47B87C4DECF6}"/>
              </a:ext>
              <a:ext uri="{C183D7F6-B498-43B3-948B-1728B52AA6E4}">
                <adec:decorative xmlns:adec="http://schemas.microsoft.com/office/drawing/2017/decorative" val="1"/>
              </a:ext>
            </a:extLst>
          </p:cNvPr>
          <p:cNvGrpSpPr/>
          <p:nvPr/>
        </p:nvGrpSpPr>
        <p:grpSpPr>
          <a:xfrm>
            <a:off x="8146964" y="5017856"/>
            <a:ext cx="3197731" cy="385257"/>
            <a:chOff x="7669929" y="5324475"/>
            <a:chExt cx="3261852" cy="392982"/>
          </a:xfrm>
        </p:grpSpPr>
        <p:grpSp>
          <p:nvGrpSpPr>
            <p:cNvPr id="124" name="!! Customer email">
              <a:extLst>
                <a:ext uri="{FF2B5EF4-FFF2-40B4-BE49-F238E27FC236}">
                  <a16:creationId xmlns:a16="http://schemas.microsoft.com/office/drawing/2014/main" id="{5292BE2A-DB9C-42EF-B847-60C094F40C2E}"/>
                </a:ext>
              </a:extLst>
            </p:cNvPr>
            <p:cNvGrpSpPr/>
            <p:nvPr/>
          </p:nvGrpSpPr>
          <p:grpSpPr>
            <a:xfrm>
              <a:off x="10538797" y="5324475"/>
              <a:ext cx="392984" cy="392982"/>
              <a:chOff x="9482716" y="5223353"/>
              <a:chExt cx="580030" cy="580028"/>
            </a:xfrm>
          </p:grpSpPr>
          <p:sp>
            <p:nvSpPr>
              <p:cNvPr id="165" name="Oval 164">
                <a:extLst>
                  <a:ext uri="{FF2B5EF4-FFF2-40B4-BE49-F238E27FC236}">
                    <a16:creationId xmlns:a16="http://schemas.microsoft.com/office/drawing/2014/main" id="{05B56FD0-404E-4637-94EE-A46C21220894}"/>
                  </a:ext>
                </a:extLst>
              </p:cNvPr>
              <p:cNvSpPr/>
              <p:nvPr/>
            </p:nvSpPr>
            <p:spPr bwMode="auto">
              <a:xfrm>
                <a:off x="9482716" y="5223353"/>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6" name="Group 265">
                <a:extLst>
                  <a:ext uri="{FF2B5EF4-FFF2-40B4-BE49-F238E27FC236}">
                    <a16:creationId xmlns:a16="http://schemas.microsoft.com/office/drawing/2014/main" id="{EC225E65-2DF3-45EA-9776-6B0F22DF3306}"/>
                  </a:ext>
                </a:extLst>
              </p:cNvPr>
              <p:cNvGrpSpPr>
                <a:grpSpLocks noChangeAspect="1"/>
              </p:cNvGrpSpPr>
              <p:nvPr/>
            </p:nvGrpSpPr>
            <p:grpSpPr bwMode="auto">
              <a:xfrm>
                <a:off x="9609482" y="5411721"/>
                <a:ext cx="326499" cy="203292"/>
                <a:chOff x="5013" y="3413"/>
                <a:chExt cx="265" cy="165"/>
              </a:xfrm>
              <a:solidFill>
                <a:srgbClr val="0078D4"/>
              </a:solidFill>
            </p:grpSpPr>
            <p:sp>
              <p:nvSpPr>
                <p:cNvPr id="167" name="Freeform 266">
                  <a:extLst>
                    <a:ext uri="{FF2B5EF4-FFF2-40B4-BE49-F238E27FC236}">
                      <a16:creationId xmlns:a16="http://schemas.microsoft.com/office/drawing/2014/main" id="{D1B8D9D3-6981-4669-A642-AB86F636FA2F}"/>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68" name="Rectangle 267">
                  <a:extLst>
                    <a:ext uri="{FF2B5EF4-FFF2-40B4-BE49-F238E27FC236}">
                      <a16:creationId xmlns:a16="http://schemas.microsoft.com/office/drawing/2014/main" id="{6E5B5646-8224-430B-9654-ACDB85FE9C32}"/>
                    </a:ext>
                  </a:extLst>
                </p:cNvPr>
                <p:cNvSpPr>
                  <a:spLocks noChangeArrowheads="1"/>
                </p:cNvSpPr>
                <p:nvPr/>
              </p:nvSpPr>
              <p:spPr bwMode="auto">
                <a:xfrm>
                  <a:off x="5277"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69" name="Rectangle 268">
                  <a:extLst>
                    <a:ext uri="{FF2B5EF4-FFF2-40B4-BE49-F238E27FC236}">
                      <a16:creationId xmlns:a16="http://schemas.microsoft.com/office/drawing/2014/main" id="{D8272755-8439-4CD9-BC02-32EB680045A2}"/>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70" name="Freeform 269">
                  <a:extLst>
                    <a:ext uri="{FF2B5EF4-FFF2-40B4-BE49-F238E27FC236}">
                      <a16:creationId xmlns:a16="http://schemas.microsoft.com/office/drawing/2014/main" id="{1049BB81-4FD2-4539-B5B5-DE859EE5E74A}"/>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71" name="Freeform 270">
                  <a:extLst>
                    <a:ext uri="{FF2B5EF4-FFF2-40B4-BE49-F238E27FC236}">
                      <a16:creationId xmlns:a16="http://schemas.microsoft.com/office/drawing/2014/main" id="{883B1931-F7A1-4EEB-A849-9E94C1A579F6}"/>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25" name="!! Customer facebook">
              <a:extLst>
                <a:ext uri="{FF2B5EF4-FFF2-40B4-BE49-F238E27FC236}">
                  <a16:creationId xmlns:a16="http://schemas.microsoft.com/office/drawing/2014/main" id="{1200F98D-EAC5-479A-9CC5-2211108903D4}"/>
                </a:ext>
              </a:extLst>
            </p:cNvPr>
            <p:cNvGrpSpPr/>
            <p:nvPr/>
          </p:nvGrpSpPr>
          <p:grpSpPr>
            <a:xfrm>
              <a:off x="9104363" y="5324475"/>
              <a:ext cx="392984" cy="392982"/>
              <a:chOff x="10088872" y="5762368"/>
              <a:chExt cx="580030" cy="580028"/>
            </a:xfrm>
          </p:grpSpPr>
          <p:sp>
            <p:nvSpPr>
              <p:cNvPr id="163" name="Oval 162">
                <a:extLst>
                  <a:ext uri="{FF2B5EF4-FFF2-40B4-BE49-F238E27FC236}">
                    <a16:creationId xmlns:a16="http://schemas.microsoft.com/office/drawing/2014/main" id="{48304DC4-2E35-4571-9A27-2399F0699BF7}"/>
                  </a:ext>
                </a:extLst>
              </p:cNvPr>
              <p:cNvSpPr/>
              <p:nvPr/>
            </p:nvSpPr>
            <p:spPr bwMode="auto">
              <a:xfrm>
                <a:off x="10088872" y="5762368"/>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4" name="Picture 163" descr="A close up of a sign&#10;&#10;Description generated with high confidence">
                <a:extLst>
                  <a:ext uri="{FF2B5EF4-FFF2-40B4-BE49-F238E27FC236}">
                    <a16:creationId xmlns:a16="http://schemas.microsoft.com/office/drawing/2014/main" id="{908E1E2C-4A39-486F-9CE4-BC51D377633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222144" y="5894005"/>
                <a:ext cx="297741" cy="297741"/>
              </a:xfrm>
              <a:prstGeom prst="rect">
                <a:avLst/>
              </a:prstGeom>
            </p:spPr>
          </p:pic>
        </p:grpSp>
        <p:grpSp>
          <p:nvGrpSpPr>
            <p:cNvPr id="126" name="!! Customer google">
              <a:extLst>
                <a:ext uri="{FF2B5EF4-FFF2-40B4-BE49-F238E27FC236}">
                  <a16:creationId xmlns:a16="http://schemas.microsoft.com/office/drawing/2014/main" id="{1DFCF0E3-06EE-467C-A084-4DF848A47356}"/>
                </a:ext>
              </a:extLst>
            </p:cNvPr>
            <p:cNvGrpSpPr/>
            <p:nvPr/>
          </p:nvGrpSpPr>
          <p:grpSpPr>
            <a:xfrm>
              <a:off x="9821580" y="5324475"/>
              <a:ext cx="392984" cy="392982"/>
              <a:chOff x="10885586" y="5702449"/>
              <a:chExt cx="580030" cy="580028"/>
            </a:xfrm>
          </p:grpSpPr>
          <p:sp>
            <p:nvSpPr>
              <p:cNvPr id="161" name="Oval 160">
                <a:extLst>
                  <a:ext uri="{FF2B5EF4-FFF2-40B4-BE49-F238E27FC236}">
                    <a16:creationId xmlns:a16="http://schemas.microsoft.com/office/drawing/2014/main" id="{F144B8CE-F9D9-4E43-8549-A6856FF0C3FB}"/>
                  </a:ext>
                </a:extLst>
              </p:cNvPr>
              <p:cNvSpPr/>
              <p:nvPr/>
            </p:nvSpPr>
            <p:spPr bwMode="auto">
              <a:xfrm>
                <a:off x="10885586" y="5702449"/>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2" name="Picture 161">
                <a:extLst>
                  <a:ext uri="{FF2B5EF4-FFF2-40B4-BE49-F238E27FC236}">
                    <a16:creationId xmlns:a16="http://schemas.microsoft.com/office/drawing/2014/main" id="{440B99D2-5F36-4365-838A-1AFBBB0169A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68616" y="5785478"/>
                <a:ext cx="413970" cy="413970"/>
              </a:xfrm>
              <a:prstGeom prst="rect">
                <a:avLst/>
              </a:prstGeom>
            </p:spPr>
          </p:pic>
        </p:grpSp>
        <p:grpSp>
          <p:nvGrpSpPr>
            <p:cNvPr id="153" name="!! Partner Azure">
              <a:extLst>
                <a:ext uri="{FF2B5EF4-FFF2-40B4-BE49-F238E27FC236}">
                  <a16:creationId xmlns:a16="http://schemas.microsoft.com/office/drawing/2014/main" id="{772E2DE4-CF5C-4CC2-B89F-BA426F4D4474}"/>
                </a:ext>
              </a:extLst>
            </p:cNvPr>
            <p:cNvGrpSpPr/>
            <p:nvPr/>
          </p:nvGrpSpPr>
          <p:grpSpPr>
            <a:xfrm>
              <a:off x="7669929" y="5324475"/>
              <a:ext cx="392984" cy="392982"/>
              <a:chOff x="1720683" y="3531961"/>
              <a:chExt cx="580030" cy="580028"/>
            </a:xfrm>
          </p:grpSpPr>
          <p:sp>
            <p:nvSpPr>
              <p:cNvPr id="159" name="Oval 158">
                <a:extLst>
                  <a:ext uri="{FF2B5EF4-FFF2-40B4-BE49-F238E27FC236}">
                    <a16:creationId xmlns:a16="http://schemas.microsoft.com/office/drawing/2014/main" id="{C0E0ACE4-E58C-4714-A3D7-4DDCC83B5374}"/>
                  </a:ext>
                </a:extLst>
              </p:cNvPr>
              <p:cNvSpPr/>
              <p:nvPr/>
            </p:nvSpPr>
            <p:spPr bwMode="auto">
              <a:xfrm>
                <a:off x="1720683" y="353196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 name="Graphic 159">
                <a:extLst>
                  <a:ext uri="{FF2B5EF4-FFF2-40B4-BE49-F238E27FC236}">
                    <a16:creationId xmlns:a16="http://schemas.microsoft.com/office/drawing/2014/main" id="{BDA10DB6-1753-4AED-9FFE-E02487B6C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8" y="3630025"/>
                <a:ext cx="383900" cy="383901"/>
              </a:xfrm>
              <a:prstGeom prst="rect">
                <a:avLst/>
              </a:prstGeom>
            </p:spPr>
          </p:pic>
        </p:grpSp>
        <p:grpSp>
          <p:nvGrpSpPr>
            <p:cNvPr id="154" name="!! Partner microsoft">
              <a:extLst>
                <a:ext uri="{FF2B5EF4-FFF2-40B4-BE49-F238E27FC236}">
                  <a16:creationId xmlns:a16="http://schemas.microsoft.com/office/drawing/2014/main" id="{A50DE680-5D0E-4B1F-A359-3026DE39072F}"/>
                </a:ext>
              </a:extLst>
            </p:cNvPr>
            <p:cNvGrpSpPr/>
            <p:nvPr/>
          </p:nvGrpSpPr>
          <p:grpSpPr>
            <a:xfrm>
              <a:off x="8387146" y="5324475"/>
              <a:ext cx="392984" cy="392982"/>
              <a:chOff x="10983594" y="5091201"/>
              <a:chExt cx="580030" cy="580028"/>
            </a:xfrm>
          </p:grpSpPr>
          <p:sp>
            <p:nvSpPr>
              <p:cNvPr id="155" name="Oval 154">
                <a:extLst>
                  <a:ext uri="{FF2B5EF4-FFF2-40B4-BE49-F238E27FC236}">
                    <a16:creationId xmlns:a16="http://schemas.microsoft.com/office/drawing/2014/main" id="{E4EB4D5B-F106-450B-B5B4-679A0CC31024}"/>
                  </a:ext>
                </a:extLst>
              </p:cNvPr>
              <p:cNvSpPr/>
              <p:nvPr/>
            </p:nvSpPr>
            <p:spPr bwMode="auto">
              <a:xfrm>
                <a:off x="10983594" y="509120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6" name="Picture 155">
                <a:extLst>
                  <a:ext uri="{FF2B5EF4-FFF2-40B4-BE49-F238E27FC236}">
                    <a16:creationId xmlns:a16="http://schemas.microsoft.com/office/drawing/2014/main" id="{CD1A9219-139B-457C-B1E3-50B2CDFAA18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cxnSp>
        <p:nvCxnSpPr>
          <p:cNvPr id="172" name="Straight Connector 171">
            <a:extLst>
              <a:ext uri="{FF2B5EF4-FFF2-40B4-BE49-F238E27FC236}">
                <a16:creationId xmlns:a16="http://schemas.microsoft.com/office/drawing/2014/main" id="{251FBC24-650C-46EF-B3F5-40B8853CA55D}"/>
              </a:ext>
              <a:ext uri="{C183D7F6-B498-43B3-948B-1728B52AA6E4}">
                <adec:decorative xmlns:adec="http://schemas.microsoft.com/office/drawing/2017/decorative" val="1"/>
              </a:ext>
            </a:extLst>
          </p:cNvPr>
          <p:cNvCxnSpPr>
            <a:cxnSpLocks/>
          </p:cNvCxnSpPr>
          <p:nvPr/>
        </p:nvCxnSpPr>
        <p:spPr>
          <a:xfrm>
            <a:off x="7768560" y="4879649"/>
            <a:ext cx="39545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EE9EABD-C40A-482E-9029-49A4BD64DC60}"/>
              </a:ext>
              <a:ext uri="{C183D7F6-B498-43B3-948B-1728B52AA6E4}">
                <adec:decorative xmlns:adec="http://schemas.microsoft.com/office/drawing/2017/decorative" val="1"/>
              </a:ext>
            </a:extLst>
          </p:cNvPr>
          <p:cNvCxnSpPr>
            <a:cxnSpLocks/>
          </p:cNvCxnSpPr>
          <p:nvPr/>
        </p:nvCxnSpPr>
        <p:spPr>
          <a:xfrm>
            <a:off x="553360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74D6B83-C991-440F-A47F-68AFDA7D7497}"/>
              </a:ext>
              <a:ext uri="{C183D7F6-B498-43B3-948B-1728B52AA6E4}">
                <adec:decorative xmlns:adec="http://schemas.microsoft.com/office/drawing/2017/decorative" val="1"/>
              </a:ext>
            </a:extLst>
          </p:cNvPr>
          <p:cNvCxnSpPr>
            <a:cxnSpLocks/>
          </p:cNvCxnSpPr>
          <p:nvPr/>
        </p:nvCxnSpPr>
        <p:spPr>
          <a:xfrm>
            <a:off x="332582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E248EC81-A4DF-4E4D-8170-2F748461A895}"/>
              </a:ext>
              <a:ext uri="{C183D7F6-B498-43B3-948B-1728B52AA6E4}">
                <adec:decorative xmlns:adec="http://schemas.microsoft.com/office/drawing/2017/decorative" val="1"/>
              </a:ext>
            </a:extLst>
          </p:cNvPr>
          <p:cNvPicPr>
            <a:picLocks noChangeAspect="1"/>
          </p:cNvPicPr>
          <p:nvPr/>
        </p:nvPicPr>
        <p:blipFill>
          <a:blip r:embed="rId11">
            <a:clrChange>
              <a:clrFrom>
                <a:srgbClr val="F2F2F2"/>
              </a:clrFrom>
              <a:clrTo>
                <a:srgbClr val="F2F2F2">
                  <a:alpha val="0"/>
                </a:srgbClr>
              </a:clrTo>
            </a:clrChange>
          </a:blip>
          <a:stretch>
            <a:fillRect/>
          </a:stretch>
        </p:blipFill>
        <p:spPr>
          <a:xfrm>
            <a:off x="5753422" y="5983027"/>
            <a:ext cx="457042" cy="457042"/>
          </a:xfrm>
          <a:prstGeom prst="rect">
            <a:avLst/>
          </a:prstGeom>
        </p:spPr>
      </p:pic>
      <p:sp>
        <p:nvSpPr>
          <p:cNvPr id="2" name="Rectangle 1">
            <a:extLst>
              <a:ext uri="{FF2B5EF4-FFF2-40B4-BE49-F238E27FC236}">
                <a16:creationId xmlns:a16="http://schemas.microsoft.com/office/drawing/2014/main" id="{4970EB6D-FAEE-429D-8B68-2E09B7F0CD7C}"/>
              </a:ext>
            </a:extLst>
          </p:cNvPr>
          <p:cNvSpPr/>
          <p:nvPr/>
        </p:nvSpPr>
        <p:spPr>
          <a:xfrm>
            <a:off x="7768560" y="4552624"/>
            <a:ext cx="3954540" cy="253450"/>
          </a:xfrm>
          <a:prstGeom prst="rect">
            <a:avLst/>
          </a:prstGeom>
          <a:ln>
            <a:noFill/>
          </a:ln>
        </p:spPr>
        <p:txBody>
          <a:bodyPr wrap="square">
            <a:sp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Semibold"/>
                <a:ea typeface="+mn-ea"/>
                <a:cs typeface="Segoe UI" pitchFamily="34" charset="0"/>
              </a:rPr>
              <a:t>Azure AD External Identities (includes Azure AD B2C) </a:t>
            </a:r>
          </a:p>
        </p:txBody>
      </p:sp>
      <p:cxnSp>
        <p:nvCxnSpPr>
          <p:cNvPr id="9" name="Straight Connector 8">
            <a:extLst>
              <a:ext uri="{FF2B5EF4-FFF2-40B4-BE49-F238E27FC236}">
                <a16:creationId xmlns:a16="http://schemas.microsoft.com/office/drawing/2014/main" id="{9CB707D0-B408-4685-8B65-F4C9F8D31D1F}"/>
              </a:ext>
            </a:extLst>
          </p:cNvPr>
          <p:cNvCxnSpPr>
            <a:cxnSpLocks/>
          </p:cNvCxnSpPr>
          <p:nvPr/>
        </p:nvCxnSpPr>
        <p:spPr>
          <a:xfrm>
            <a:off x="1706566" y="4879649"/>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14F390-A2B1-4445-B081-A601F145B337}"/>
              </a:ext>
            </a:extLst>
          </p:cNvPr>
          <p:cNvSpPr txBox="1"/>
          <p:nvPr/>
        </p:nvSpPr>
        <p:spPr>
          <a:xfrm>
            <a:off x="1026099" y="4637000"/>
            <a:ext cx="1071155" cy="434486"/>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Supported identities</a:t>
            </a:r>
          </a:p>
        </p:txBody>
      </p:sp>
      <p:cxnSp>
        <p:nvCxnSpPr>
          <p:cNvPr id="13" name="Straight Connector 12">
            <a:extLst>
              <a:ext uri="{FF2B5EF4-FFF2-40B4-BE49-F238E27FC236}">
                <a16:creationId xmlns:a16="http://schemas.microsoft.com/office/drawing/2014/main" id="{49FE5D8A-F57E-4A95-8EC5-A2880E1FE979}"/>
              </a:ext>
            </a:extLst>
          </p:cNvPr>
          <p:cNvCxnSpPr>
            <a:cxnSpLocks/>
          </p:cNvCxnSpPr>
          <p:nvPr/>
        </p:nvCxnSpPr>
        <p:spPr>
          <a:xfrm>
            <a:off x="1774768" y="6188214"/>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611F9A-9606-4332-9543-2A8BFFDAE6A0}"/>
              </a:ext>
            </a:extLst>
          </p:cNvPr>
          <p:cNvSpPr txBox="1"/>
          <p:nvPr/>
        </p:nvSpPr>
        <p:spPr>
          <a:xfrm>
            <a:off x="1094301" y="5960144"/>
            <a:ext cx="1071155" cy="434486"/>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Industry standards</a:t>
            </a:r>
          </a:p>
        </p:txBody>
      </p:sp>
      <p:grpSp>
        <p:nvGrpSpPr>
          <p:cNvPr id="15" name="Group 14">
            <a:extLst>
              <a:ext uri="{FF2B5EF4-FFF2-40B4-BE49-F238E27FC236}">
                <a16:creationId xmlns:a16="http://schemas.microsoft.com/office/drawing/2014/main" id="{6416AF73-835A-40F0-902C-A600BD013554}"/>
              </a:ext>
            </a:extLst>
          </p:cNvPr>
          <p:cNvGrpSpPr/>
          <p:nvPr/>
        </p:nvGrpSpPr>
        <p:grpSpPr>
          <a:xfrm>
            <a:off x="2791081" y="4768847"/>
            <a:ext cx="218259" cy="218259"/>
            <a:chOff x="-932343" y="4833531"/>
            <a:chExt cx="222636" cy="222636"/>
          </a:xfrm>
        </p:grpSpPr>
        <p:sp>
          <p:nvSpPr>
            <p:cNvPr id="6" name="Oval 5">
              <a:extLst>
                <a:ext uri="{FF2B5EF4-FFF2-40B4-BE49-F238E27FC236}">
                  <a16:creationId xmlns:a16="http://schemas.microsoft.com/office/drawing/2014/main" id="{470B212E-3A30-4127-8AA0-E9E3F606DA08}"/>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Oval 6">
              <a:extLst>
                <a:ext uri="{FF2B5EF4-FFF2-40B4-BE49-F238E27FC236}">
                  <a16:creationId xmlns:a16="http://schemas.microsoft.com/office/drawing/2014/main" id="{61517CA4-4FB1-433C-A96A-ACD14C8B7052}"/>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6" name="Group 15">
            <a:extLst>
              <a:ext uri="{FF2B5EF4-FFF2-40B4-BE49-F238E27FC236}">
                <a16:creationId xmlns:a16="http://schemas.microsoft.com/office/drawing/2014/main" id="{D10395B1-7951-4ACC-A20D-04DDE3ACA3AE}"/>
              </a:ext>
            </a:extLst>
          </p:cNvPr>
          <p:cNvGrpSpPr/>
          <p:nvPr/>
        </p:nvGrpSpPr>
        <p:grpSpPr>
          <a:xfrm>
            <a:off x="2809640" y="6102111"/>
            <a:ext cx="218259" cy="218259"/>
            <a:chOff x="-932343" y="4833531"/>
            <a:chExt cx="222636" cy="222636"/>
          </a:xfrm>
        </p:grpSpPr>
        <p:sp>
          <p:nvSpPr>
            <p:cNvPr id="129" name="Oval 128">
              <a:extLst>
                <a:ext uri="{FF2B5EF4-FFF2-40B4-BE49-F238E27FC236}">
                  <a16:creationId xmlns:a16="http://schemas.microsoft.com/office/drawing/2014/main" id="{127BC625-EC79-4859-8C62-C29AF0BE1F85}"/>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Oval 129">
              <a:extLst>
                <a:ext uri="{FF2B5EF4-FFF2-40B4-BE49-F238E27FC236}">
                  <a16:creationId xmlns:a16="http://schemas.microsoft.com/office/drawing/2014/main" id="{435C786F-017B-41C7-9FC4-A16E9CD9A80B}"/>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32" name="Oval 131">
            <a:extLst>
              <a:ext uri="{FF2B5EF4-FFF2-40B4-BE49-F238E27FC236}">
                <a16:creationId xmlns:a16="http://schemas.microsoft.com/office/drawing/2014/main" id="{3898E042-EF87-41B6-8D30-B227C5ACA38B}"/>
              </a:ext>
            </a:extLst>
          </p:cNvPr>
          <p:cNvSpPr/>
          <p:nvPr/>
        </p:nvSpPr>
        <p:spPr bwMode="auto">
          <a:xfrm>
            <a:off x="422611" y="4612708"/>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37E39418-E8DA-4EF0-BCCA-0728D5C447D0}"/>
              </a:ext>
            </a:extLst>
          </p:cNvPr>
          <p:cNvSpPr/>
          <p:nvPr/>
        </p:nvSpPr>
        <p:spPr bwMode="auto">
          <a:xfrm>
            <a:off x="422611" y="5983027"/>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21" name="arrow_6" title="Icon of two arrows pointing in opposite direction of each other">
            <a:extLst>
              <a:ext uri="{FF2B5EF4-FFF2-40B4-BE49-F238E27FC236}">
                <a16:creationId xmlns:a16="http://schemas.microsoft.com/office/drawing/2014/main" id="{562ED931-77B7-4EED-9E64-EC0613CDF813}"/>
              </a:ext>
            </a:extLst>
          </p:cNvPr>
          <p:cNvSpPr>
            <a:spLocks noChangeAspect="1" noEditPoints="1"/>
          </p:cNvSpPr>
          <p:nvPr/>
        </p:nvSpPr>
        <p:spPr bwMode="auto">
          <a:xfrm>
            <a:off x="527605" y="6093703"/>
            <a:ext cx="246579" cy="23159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people_12" title="Icon of three people">
            <a:extLst>
              <a:ext uri="{FF2B5EF4-FFF2-40B4-BE49-F238E27FC236}">
                <a16:creationId xmlns:a16="http://schemas.microsoft.com/office/drawing/2014/main" id="{C70E54CF-19E1-45EC-BEA9-6FF63D37E7A1}"/>
              </a:ext>
            </a:extLst>
          </p:cNvPr>
          <p:cNvSpPr>
            <a:spLocks noChangeAspect="1" noEditPoints="1"/>
          </p:cNvSpPr>
          <p:nvPr/>
        </p:nvSpPr>
        <p:spPr bwMode="auto">
          <a:xfrm>
            <a:off x="511966" y="4726009"/>
            <a:ext cx="289340" cy="2468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90449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5" grpId="0" animBg="1"/>
      <p:bldP spid="39" grpId="0" animBg="1"/>
      <p:bldP spid="111" grpId="0" animBg="1"/>
      <p:bldP spid="99" grpId="0" animBg="1"/>
      <p:bldP spid="110" grpId="0" animBg="1"/>
      <p:bldP spid="112" grpId="0" animBg="1"/>
      <p:bldP spid="113" grpId="0" animBg="1"/>
      <p:bldP spid="89" grpId="0" animBg="1"/>
      <p:bldP spid="91" grpId="0" animBg="1"/>
      <p:bldP spid="98" grpId="0" animBg="1"/>
      <p:bldP spid="100" grpId="0" animBg="1"/>
      <p:bldP spid="101" grpId="0" animBg="1"/>
      <p:bldP spid="104" grpId="0" animBg="1"/>
      <p:bldP spid="106" grpId="0" animBg="1"/>
      <p:bldP spid="107" grpId="0" animBg="1"/>
      <p:bldP spid="23" grpId="0" animBg="1"/>
      <p:bldP spid="94" grpId="0" animBg="1"/>
      <p:bldP spid="41" grpId="0" animBg="1"/>
      <p:bldP spid="78" grpId="0" animBg="1"/>
      <p:bldP spid="92" grpId="0" animBg="1"/>
      <p:bldP spid="117" grpId="0" animBg="1"/>
      <p:bldP spid="118" grpId="0" animBg="1"/>
      <p:bldP spid="119" grpId="0"/>
      <p:bldP spid="2" grpId="0"/>
      <p:bldP spid="11" grpId="0" animBg="1"/>
      <p:bldP spid="132"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364847" y="1594996"/>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9</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7793018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2564</Words>
  <Application>Microsoft Office PowerPoint</Application>
  <PresentationFormat>Widescreen</PresentationFormat>
  <Paragraphs>413</Paragraphs>
  <Slides>35</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Consolas</vt:lpstr>
      <vt:lpstr>Georgia</vt:lpstr>
      <vt:lpstr>Segoe Pro Display</vt:lpstr>
      <vt:lpstr>Segoe UI</vt:lpstr>
      <vt:lpstr>Segoe UI Light</vt:lpstr>
      <vt:lpstr>Segoe UI Semibold</vt:lpstr>
      <vt:lpstr>Segoe UI Semilight</vt:lpstr>
      <vt:lpstr>Wingdings</vt:lpstr>
      <vt:lpstr>5-50203_Microsoft_Ignite_Template</vt:lpstr>
      <vt:lpstr>Microsoft identity platform Overview</vt:lpstr>
      <vt:lpstr>Before we get started</vt:lpstr>
      <vt:lpstr>Let’s start with some code</vt:lpstr>
      <vt:lpstr>What Microsoft identity platform does for developers</vt:lpstr>
      <vt:lpstr>Microsoft Zero Trust architecture</vt:lpstr>
      <vt:lpstr>Microsoft’s Zero Trust enabling technologies</vt:lpstr>
      <vt:lpstr>Microsoft’s Zero Trust enabling technologies</vt:lpstr>
      <vt:lpstr>Microsoft identity platform for developers</vt:lpstr>
      <vt:lpstr>Cloud Identity Provider</vt:lpstr>
      <vt:lpstr>Cloud Identity Provider</vt:lpstr>
      <vt:lpstr>Cloud Identity Provider</vt:lpstr>
      <vt:lpstr>Protocols do not guarantee security, Developers do</vt:lpstr>
      <vt:lpstr>Microsoft Authentication Libraries (MSAL)</vt:lpstr>
      <vt:lpstr>Fast and simple integration Authentication libraries</vt:lpstr>
      <vt:lpstr>What is automatic user provisioning?</vt:lpstr>
      <vt:lpstr>What is SCIM?</vt:lpstr>
      <vt:lpstr>What we hear from customers</vt:lpstr>
      <vt:lpstr>PowerPoint Presentation</vt:lpstr>
      <vt:lpstr>PowerPoint Presentation</vt:lpstr>
      <vt:lpstr>PowerPoint Presentation</vt:lpstr>
      <vt:lpstr>Azure AD for partners and customers</vt:lpstr>
      <vt:lpstr>Let’s start with an app</vt:lpstr>
      <vt:lpstr>App Registration: App Trusts Microsoft identity platform</vt:lpstr>
      <vt:lpstr>App Registration: Who can register an app</vt:lpstr>
      <vt:lpstr>App Registration: Support account types?</vt:lpstr>
      <vt:lpstr>“Accounts in this organizational directory only”</vt:lpstr>
      <vt:lpstr>Registering the app is not enough</vt:lpstr>
      <vt:lpstr>“Accounts in any organizational directory”</vt:lpstr>
      <vt:lpstr>“Accounts in any organizational directory”</vt:lpstr>
      <vt:lpstr>Multitenant App vs External Identities (aka B2B)  </vt:lpstr>
      <vt:lpstr>Multitenant App vs External Identities (aka B2B)</vt:lpstr>
      <vt:lpstr>Demo Application registration</vt:lpstr>
      <vt:lpstr>Microsoft identity platform</vt:lpstr>
      <vt:lpstr>Microsoft identity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2022-11-14T21:47:29Z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2022-02-25T06:06:29Z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d07aad9e-98df-411b-8af9-854567e597fb</vt:lpwstr>
  </property>
  <property fmtid="{D5CDD505-2E9C-101B-9397-08002B2CF9AE}" pid="8" name="MSIP_Label_f42aa342-8706-4288-bd11-ebb85995028c_ContentBits">
    <vt:lpwstr>0</vt:lpwstr>
  </property>
</Properties>
</file>